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Lst>
  <p:sldSz cy="5143500" cx="9144000"/>
  <p:notesSz cx="6858000" cy="9144000"/>
  <p:embeddedFontLst>
    <p:embeddedFont>
      <p:font typeface="Roboto Thin"/>
      <p:regular r:id="rId144"/>
      <p:bold r:id="rId145"/>
      <p:italic r:id="rId146"/>
      <p:boldItalic r:id="rId147"/>
    </p:embeddedFont>
    <p:embeddedFont>
      <p:font typeface="Roboto"/>
      <p:regular r:id="rId148"/>
      <p:bold r:id="rId149"/>
      <p:italic r:id="rId150"/>
      <p:boldItalic r:id="rId151"/>
    </p:embeddedFont>
    <p:embeddedFont>
      <p:font typeface="Roboto Condensed"/>
      <p:regular r:id="rId152"/>
      <p:bold r:id="rId153"/>
      <p:italic r:id="rId154"/>
      <p:boldItalic r:id="rId155"/>
    </p:embeddedFont>
    <p:embeddedFont>
      <p:font typeface="Roboto Condensed Light"/>
      <p:regular r:id="rId156"/>
      <p:bold r:id="rId157"/>
      <p:italic r:id="rId158"/>
      <p:boldItalic r:id="rId159"/>
    </p:embeddedFont>
    <p:embeddedFont>
      <p:font typeface="Roboto Light"/>
      <p:regular r:id="rId160"/>
      <p:bold r:id="rId161"/>
      <p:italic r:id="rId162"/>
      <p:boldItalic r:id="rId1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5" name="Maggie Wang"/>
  <p:cmAuthor clrIdx="1" id="1" initials="" lastIdx="1" name="Grace Eysenbach"/>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Roboto-italic.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Roboto-bold.fntdata"/><Relationship Id="rId4" Type="http://schemas.openxmlformats.org/officeDocument/2006/relationships/commentAuthors" Target="commentAuthors.xml"/><Relationship Id="rId148" Type="http://schemas.openxmlformats.org/officeDocument/2006/relationships/font" Target="fonts/Roboto-regular.fntdata"/><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font" Target="fonts/RobotoThin-boldItalic.fntdata"/><Relationship Id="rId6" Type="http://schemas.openxmlformats.org/officeDocument/2006/relationships/notesMaster" Target="notesMasters/notesMaster1.xml"/><Relationship Id="rId146" Type="http://schemas.openxmlformats.org/officeDocument/2006/relationships/font" Target="fonts/RobotoThin-italic.fntdata"/><Relationship Id="rId7" Type="http://schemas.openxmlformats.org/officeDocument/2006/relationships/slide" Target="slides/slide1.xml"/><Relationship Id="rId145" Type="http://schemas.openxmlformats.org/officeDocument/2006/relationships/font" Target="fonts/RobotoThin-bold.fntdata"/><Relationship Id="rId8" Type="http://schemas.openxmlformats.org/officeDocument/2006/relationships/slide" Target="slides/slide2.xml"/><Relationship Id="rId144" Type="http://schemas.openxmlformats.org/officeDocument/2006/relationships/font" Target="fonts/RobotoThin-regular.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163" Type="http://schemas.openxmlformats.org/officeDocument/2006/relationships/font" Target="fonts/RobotoLight-boldItalic.fntdata"/><Relationship Id="rId162" Type="http://schemas.openxmlformats.org/officeDocument/2006/relationships/font" Target="fonts/RobotoLight-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font" Target="fonts/RobotoLight-bold.fntdata"/><Relationship Id="rId54" Type="http://schemas.openxmlformats.org/officeDocument/2006/relationships/slide" Target="slides/slide48.xml"/><Relationship Id="rId160" Type="http://schemas.openxmlformats.org/officeDocument/2006/relationships/font" Target="fonts/RobotoLight-regular.fntdata"/><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font" Target="fonts/RobotoCondensedLight-boldItalic.fntdata"/><Relationship Id="rId59" Type="http://schemas.openxmlformats.org/officeDocument/2006/relationships/slide" Target="slides/slide53.xml"/><Relationship Id="rId154" Type="http://schemas.openxmlformats.org/officeDocument/2006/relationships/font" Target="fonts/RobotoCondensed-italic.fntdata"/><Relationship Id="rId58" Type="http://schemas.openxmlformats.org/officeDocument/2006/relationships/slide" Target="slides/slide52.xml"/><Relationship Id="rId153" Type="http://schemas.openxmlformats.org/officeDocument/2006/relationships/font" Target="fonts/RobotoCondensed-bold.fntdata"/><Relationship Id="rId152" Type="http://schemas.openxmlformats.org/officeDocument/2006/relationships/font" Target="fonts/RobotoCondensed-regular.fntdata"/><Relationship Id="rId151" Type="http://schemas.openxmlformats.org/officeDocument/2006/relationships/font" Target="fonts/Roboto-boldItalic.fntdata"/><Relationship Id="rId158" Type="http://schemas.openxmlformats.org/officeDocument/2006/relationships/font" Target="fonts/RobotoCondensedLight-italic.fntdata"/><Relationship Id="rId157" Type="http://schemas.openxmlformats.org/officeDocument/2006/relationships/font" Target="fonts/RobotoCondensedLight-bold.fntdata"/><Relationship Id="rId156" Type="http://schemas.openxmlformats.org/officeDocument/2006/relationships/font" Target="fonts/RobotoCondensedLight-regular.fntdata"/><Relationship Id="rId155" Type="http://schemas.openxmlformats.org/officeDocument/2006/relationships/font" Target="fonts/RobotoCondensed-boldItalic.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10-14T01:17:17.350">
    <p:pos x="6000" y="0"/>
    <p:text>Division of Slides:
these were just my thoughts on natural division so we don't go back and forth btwn ppl too much; feel free to change / make edits!
Grace - Background/motivation, relevant related work
Maggie - Contribution of the work, Paper #1
Michael - Contribution of the work, Paper #2
Nao - More depth + future work</p:text>
  </p:cm>
  <p:cm authorId="0" idx="2" dt="2019-10-14T00:58:54.520">
    <p:pos x="6000" y="0"/>
    <p:text>~17 minutes per person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1" idx="1" dt="2019-10-13T17:34:05.117">
    <p:pos x="6000" y="0"/>
    <p:text>Thanks for the Suggestions +maggiewang@college.harvard.edu !! Ill check them out right now</p:text>
  </p:cm>
  <p:cm authorId="0" idx="3" dt="2019-10-13T02:31:43.119">
    <p:pos x="6000" y="100"/>
    <p:text>suggestions on papers to touch on:
http://www.jmlr.org/papers/volume17/15-522/15-522.pdf</p:text>
  </p:cm>
  <p:cm authorId="0" idx="4" dt="2019-10-11T01:30:59.397">
    <p:pos x="6000" y="100"/>
    <p:text>also, in the first paper (2016), they talk about 
- geometric vs data-driven methods
- feedback</p:text>
  </p:cm>
  <p:cm authorId="0" idx="5" dt="2019-10-11T02:20:36.497">
    <p:pos x="6000" y="100"/>
    <p:text>http://groups.csail.mit.edu/robotics-center/public_papers/Florence20.pdf</p:text>
  </p:cm>
  <p:cm authorId="0" idx="6" dt="2019-10-11T02:58:02.721">
    <p:pos x="6000" y="100"/>
    <p:text>http://www.jmlr.org/papers/volume17/15-522/15-522.pdf</p:text>
  </p:cm>
  <p:cm authorId="0" idx="7" dt="2019-10-13T02:31:43.119">
    <p:pos x="6000" y="100"/>
    <p:text>this is a survey paper that the first paper recommended reading: https://arxiv.org/pdf/1309.2660.pdf</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8" dt="2019-10-14T13:59:54.896">
    <p:pos x="6000" y="0"/>
    <p:text>common inputs</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9" dt="2019-10-14T01:50:46.634">
    <p:pos x="6000" y="0"/>
    <p:text>will finish this and the next slide tomorrow morning</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0" dt="2019-10-15T16:58:12.427">
    <p:pos x="6000" y="0"/>
    <p:text>this link is really great: https://spinningup.openai.com/en/latest/
if people want to learn RL through openai and mujoco</p:text>
  </p:cm>
  <p:cm authorId="0" idx="11" dt="2019-10-15T16:58:12.427">
    <p:pos x="6000" y="0"/>
    <p:text>https://spinningup.openai.com/en/latest/spinningup/keypapers.html</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2" dt="2019-10-15T00:56:01.207">
    <p:pos x="6000" y="0"/>
    <p:text>+nouyang@g.harvard.edu  - http://josh-tobin.com/ has some good slides on domain randomization and its limitations</p:text>
  </p:cm>
  <p:cm authorId="0" idx="13" dt="2019-10-13T01:25:20.676">
    <p:pos x="6000" y="0"/>
    <p:text>http://josh-tobin.com/assets/pdf/BeyondDomainRandomization_Tobin_RSS19.pdf</p:text>
  </p:cm>
  <p:cm authorId="0" idx="14" dt="2019-10-13T20:24:01.130">
    <p:pos x="6000" y="0"/>
    <p:text>for future work, we can also talk about imitation learning + metalearning</p:text>
  </p:cm>
  <p:cm authorId="0" idx="15" dt="2019-10-15T00:56:01.207">
    <p:pos x="6000" y="0"/>
    <p:text>https://sermanet.github.io/imitate/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cXaic_k80uM&amp;feature=youtu.be" TargetMode="External"/><Relationship Id="rId3" Type="http://schemas.openxmlformats.org/officeDocument/2006/relationships/hyperlink" Target="https://spectrum.ieee.org/automaton/robotics/artificial-intelligence/google-large-scale-robotic-grasping-project"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u="sng"/>
              <a:t>Criteria:</a:t>
            </a:r>
            <a:endParaRPr b="1" u="sng"/>
          </a:p>
          <a:p>
            <a:pPr indent="-298450" lvl="0" marL="457200" rtl="0" algn="l">
              <a:spcBef>
                <a:spcPts val="0"/>
              </a:spcBef>
              <a:spcAft>
                <a:spcPts val="0"/>
              </a:spcAft>
              <a:buSzPts val="1100"/>
              <a:buChar char="-"/>
            </a:pPr>
            <a:r>
              <a:rPr lang="en"/>
              <a:t>sufficient background/motivation</a:t>
            </a:r>
            <a:endParaRPr/>
          </a:p>
          <a:p>
            <a:pPr indent="-298450" lvl="0" marL="457200" rtl="0" algn="l">
              <a:spcBef>
                <a:spcPts val="0"/>
              </a:spcBef>
              <a:spcAft>
                <a:spcPts val="0"/>
              </a:spcAft>
              <a:buSzPts val="1100"/>
              <a:buChar char="-"/>
            </a:pPr>
            <a:r>
              <a:rPr lang="en"/>
              <a:t>relevant related work</a:t>
            </a:r>
            <a:endParaRPr/>
          </a:p>
          <a:p>
            <a:pPr indent="-298450" lvl="0" marL="457200" rtl="0" algn="l">
              <a:spcBef>
                <a:spcPts val="0"/>
              </a:spcBef>
              <a:spcAft>
                <a:spcPts val="0"/>
              </a:spcAft>
              <a:buSzPts val="1100"/>
              <a:buChar char="-"/>
            </a:pPr>
            <a:r>
              <a:rPr lang="en"/>
              <a:t>contribution of the work</a:t>
            </a:r>
            <a:endParaRPr/>
          </a:p>
          <a:p>
            <a:pPr indent="-298450" lvl="0" marL="457200" rtl="0" algn="l">
              <a:spcBef>
                <a:spcPts val="0"/>
              </a:spcBef>
              <a:spcAft>
                <a:spcPts val="0"/>
              </a:spcAft>
              <a:buSzPts val="1100"/>
              <a:buChar char="-"/>
            </a:pPr>
            <a:r>
              <a:rPr lang="en"/>
              <a:t>answer questions effectively</a:t>
            </a:r>
            <a:endParaRPr/>
          </a:p>
          <a:p>
            <a:pPr indent="-298450" lvl="0" marL="457200" rtl="0" algn="l">
              <a:spcBef>
                <a:spcPts val="0"/>
              </a:spcBef>
              <a:spcAft>
                <a:spcPts val="0"/>
              </a:spcAft>
              <a:buSzPts val="1100"/>
              <a:buChar char="-"/>
            </a:pPr>
            <a:r>
              <a:rPr lang="en"/>
              <a:t>clear and structured manner</a:t>
            </a:r>
            <a:endParaRPr/>
          </a:p>
          <a:p>
            <a:pPr indent="-298450" lvl="0" marL="457200" rtl="0" algn="l">
              <a:spcBef>
                <a:spcPts val="0"/>
              </a:spcBef>
              <a:spcAft>
                <a:spcPts val="0"/>
              </a:spcAft>
              <a:buSzPts val="1100"/>
              <a:buChar char="-"/>
            </a:pPr>
            <a:r>
              <a:rPr lang="en"/>
              <a:t>well-organized and prepared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3cdebd0c6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3cdebd0c6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8" name="Shape 1318"/>
        <p:cNvGrpSpPr/>
        <p:nvPr/>
      </p:nvGrpSpPr>
      <p:grpSpPr>
        <a:xfrm>
          <a:off x="0" y="0"/>
          <a:ext cx="0" cy="0"/>
          <a:chOff x="0" y="0"/>
          <a:chExt cx="0" cy="0"/>
        </a:xfrm>
      </p:grpSpPr>
      <p:sp>
        <p:nvSpPr>
          <p:cNvPr id="1319" name="Google Shape;1319;g6343cf69a8_1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6343cf69a8_1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62efd1b9d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62efd1b9d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3" name="Shape 1343"/>
        <p:cNvGrpSpPr/>
        <p:nvPr/>
      </p:nvGrpSpPr>
      <p:grpSpPr>
        <a:xfrm>
          <a:off x="0" y="0"/>
          <a:ext cx="0" cy="0"/>
          <a:chOff x="0" y="0"/>
          <a:chExt cx="0" cy="0"/>
        </a:xfrm>
      </p:grpSpPr>
      <p:sp>
        <p:nvSpPr>
          <p:cNvPr id="1344" name="Google Shape;1344;g6343cf69a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6343cf69a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6343cf69a8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6343cf69a8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6343cf69a8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6343cf69a8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9" name="Shape 1379"/>
        <p:cNvGrpSpPr/>
        <p:nvPr/>
      </p:nvGrpSpPr>
      <p:grpSpPr>
        <a:xfrm>
          <a:off x="0" y="0"/>
          <a:ext cx="0" cy="0"/>
          <a:chOff x="0" y="0"/>
          <a:chExt cx="0" cy="0"/>
        </a:xfrm>
      </p:grpSpPr>
      <p:sp>
        <p:nvSpPr>
          <p:cNvPr id="1380" name="Google Shape;1380;g6343cf69a8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6343cf69a8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1" name="Shape 1391"/>
        <p:cNvGrpSpPr/>
        <p:nvPr/>
      </p:nvGrpSpPr>
      <p:grpSpPr>
        <a:xfrm>
          <a:off x="0" y="0"/>
          <a:ext cx="0" cy="0"/>
          <a:chOff x="0" y="0"/>
          <a:chExt cx="0" cy="0"/>
        </a:xfrm>
      </p:grpSpPr>
      <p:sp>
        <p:nvSpPr>
          <p:cNvPr id="1392" name="Google Shape;1392;g62efd1b9d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62efd1b9d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Roboto Condensed"/>
                <a:ea typeface="Roboto Condensed"/>
                <a:cs typeface="Roboto Condensed"/>
                <a:sym typeface="Roboto Condensed"/>
              </a:rPr>
              <a:t>why do they use PPO</a:t>
            </a:r>
            <a:endParaRPr sz="1800">
              <a:solidFill>
                <a:schemeClr val="dk2"/>
              </a:solidFill>
              <a:latin typeface="Roboto Condensed"/>
              <a:ea typeface="Roboto Condensed"/>
              <a:cs typeface="Roboto Condensed"/>
              <a:sym typeface="Roboto Condensed"/>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latin typeface="Roboto Condensed"/>
                <a:ea typeface="Roboto Condensed"/>
                <a:cs typeface="Roboto Condensed"/>
                <a:sym typeface="Roboto Condensed"/>
              </a:rPr>
              <a:t>actor-critic</a:t>
            </a:r>
            <a:endParaRPr>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2" name="Shape 1402"/>
        <p:cNvGrpSpPr/>
        <p:nvPr/>
      </p:nvGrpSpPr>
      <p:grpSpPr>
        <a:xfrm>
          <a:off x="0" y="0"/>
          <a:ext cx="0" cy="0"/>
          <a:chOff x="0" y="0"/>
          <a:chExt cx="0" cy="0"/>
        </a:xfrm>
      </p:grpSpPr>
      <p:sp>
        <p:nvSpPr>
          <p:cNvPr id="1403" name="Google Shape;1403;g6343cf69a8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6343cf69a8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Roboto Condensed"/>
                <a:ea typeface="Roboto Condensed"/>
                <a:cs typeface="Roboto Condensed"/>
                <a:sym typeface="Roboto Condensed"/>
              </a:rPr>
              <a:t>why do they use PPO</a:t>
            </a:r>
            <a:endParaRPr sz="1800">
              <a:solidFill>
                <a:schemeClr val="dk2"/>
              </a:solidFill>
              <a:latin typeface="Roboto Condensed"/>
              <a:ea typeface="Roboto Condensed"/>
              <a:cs typeface="Roboto Condensed"/>
              <a:sym typeface="Roboto Condensed"/>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latin typeface="Roboto Condensed"/>
                <a:ea typeface="Roboto Condensed"/>
                <a:cs typeface="Roboto Condensed"/>
                <a:sym typeface="Roboto Condensed"/>
              </a:rPr>
              <a:t>actor-critic</a:t>
            </a:r>
            <a:endParaRPr>
              <a:solidFill>
                <a:schemeClr val="dk1"/>
              </a:solidFill>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3" name="Shape 1413"/>
        <p:cNvGrpSpPr/>
        <p:nvPr/>
      </p:nvGrpSpPr>
      <p:grpSpPr>
        <a:xfrm>
          <a:off x="0" y="0"/>
          <a:ext cx="0" cy="0"/>
          <a:chOff x="0" y="0"/>
          <a:chExt cx="0" cy="0"/>
        </a:xfrm>
      </p:grpSpPr>
      <p:sp>
        <p:nvSpPr>
          <p:cNvPr id="1414" name="Google Shape;1414;g6343cf69a8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6343cf69a8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Roboto Condensed"/>
                <a:ea typeface="Roboto Condensed"/>
                <a:cs typeface="Roboto Condensed"/>
                <a:sym typeface="Roboto Condensed"/>
              </a:rPr>
              <a:t>why do they use PPO</a:t>
            </a:r>
            <a:endParaRPr sz="1800">
              <a:solidFill>
                <a:schemeClr val="dk2"/>
              </a:solidFill>
              <a:latin typeface="Roboto Condensed"/>
              <a:ea typeface="Roboto Condensed"/>
              <a:cs typeface="Roboto Condensed"/>
              <a:sym typeface="Roboto Condensed"/>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latin typeface="Roboto Condensed"/>
                <a:ea typeface="Roboto Condensed"/>
                <a:cs typeface="Roboto Condensed"/>
                <a:sym typeface="Roboto Condensed"/>
              </a:rPr>
              <a:t>actor-critic</a:t>
            </a: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6343cf69a8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6343cf69a8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Roboto Condensed"/>
                <a:ea typeface="Roboto Condensed"/>
                <a:cs typeface="Roboto Condensed"/>
                <a:sym typeface="Roboto Condensed"/>
              </a:rPr>
              <a:t>why do they use PPO</a:t>
            </a:r>
            <a:endParaRPr sz="1800">
              <a:solidFill>
                <a:schemeClr val="dk2"/>
              </a:solidFill>
              <a:latin typeface="Roboto Condensed"/>
              <a:ea typeface="Roboto Condensed"/>
              <a:cs typeface="Roboto Condensed"/>
              <a:sym typeface="Roboto Condensed"/>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latin typeface="Roboto Condensed"/>
                <a:ea typeface="Roboto Condensed"/>
                <a:cs typeface="Roboto Condensed"/>
                <a:sym typeface="Roboto Condensed"/>
              </a:rPr>
              <a:t>actor-critic</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3cdebd0c6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3cdebd0c6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g6343cf69a8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6343cf69a8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MSE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800">
                <a:solidFill>
                  <a:schemeClr val="dk2"/>
                </a:solidFill>
                <a:latin typeface="Roboto Condensed"/>
                <a:ea typeface="Roboto Condensed"/>
                <a:cs typeface="Roboto Condensed"/>
                <a:sym typeface="Roboto Condensed"/>
              </a:rPr>
              <a:t>why do they use PPO</a:t>
            </a:r>
            <a:endParaRPr sz="1800">
              <a:solidFill>
                <a:schemeClr val="dk2"/>
              </a:solidFill>
              <a:latin typeface="Roboto Condensed"/>
              <a:ea typeface="Roboto Condensed"/>
              <a:cs typeface="Roboto Condensed"/>
              <a:sym typeface="Roboto Condensed"/>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2"/>
                </a:solidFill>
                <a:latin typeface="Roboto Condensed"/>
                <a:ea typeface="Roboto Condensed"/>
                <a:cs typeface="Roboto Condensed"/>
                <a:sym typeface="Roboto Condensed"/>
              </a:rPr>
              <a:t>actor-critic</a:t>
            </a:r>
            <a:endParaRPr>
              <a:solidFill>
                <a:schemeClr val="dk1"/>
              </a:solidFill>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6" name="Shape 1446"/>
        <p:cNvGrpSpPr/>
        <p:nvPr/>
      </p:nvGrpSpPr>
      <p:grpSpPr>
        <a:xfrm>
          <a:off x="0" y="0"/>
          <a:ext cx="0" cy="0"/>
          <a:chOff x="0" y="0"/>
          <a:chExt cx="0" cy="0"/>
        </a:xfrm>
      </p:grpSpPr>
      <p:sp>
        <p:nvSpPr>
          <p:cNvPr id="1447" name="Google Shape;1447;g6333276671_14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6333276671_14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MSE</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6333276671_1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6" name="Google Shape;1466;g6333276671_1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MSE: Maps a sequence of features X_t to a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Google Shape;1477;g6343cf69a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6343cf69a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MSE</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8" name="Shape 1488"/>
        <p:cNvGrpSpPr/>
        <p:nvPr/>
      </p:nvGrpSpPr>
      <p:grpSpPr>
        <a:xfrm>
          <a:off x="0" y="0"/>
          <a:ext cx="0" cy="0"/>
          <a:chOff x="0" y="0"/>
          <a:chExt cx="0" cy="0"/>
        </a:xfrm>
      </p:grpSpPr>
      <p:sp>
        <p:nvSpPr>
          <p:cNvPr id="1489" name="Google Shape;1489;g62efd1b9d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62efd1b9d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9" name="Shape 1499"/>
        <p:cNvGrpSpPr/>
        <p:nvPr/>
      </p:nvGrpSpPr>
      <p:grpSpPr>
        <a:xfrm>
          <a:off x="0" y="0"/>
          <a:ext cx="0" cy="0"/>
          <a:chOff x="0" y="0"/>
          <a:chExt cx="0" cy="0"/>
        </a:xfrm>
      </p:grpSpPr>
      <p:sp>
        <p:nvSpPr>
          <p:cNvPr id="1500" name="Google Shape;1500;g6343cf69a8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1" name="Google Shape;1501;g6343cf69a8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6343cf69a8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6343cf69a8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1" name="Shape 1521"/>
        <p:cNvGrpSpPr/>
        <p:nvPr/>
      </p:nvGrpSpPr>
      <p:grpSpPr>
        <a:xfrm>
          <a:off x="0" y="0"/>
          <a:ext cx="0" cy="0"/>
          <a:chOff x="0" y="0"/>
          <a:chExt cx="0" cy="0"/>
        </a:xfrm>
      </p:grpSpPr>
      <p:sp>
        <p:nvSpPr>
          <p:cNvPr id="1522" name="Google Shape;1522;g6343cf69a8_1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6343cf69a8_1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2" name="Shape 1532"/>
        <p:cNvGrpSpPr/>
        <p:nvPr/>
      </p:nvGrpSpPr>
      <p:grpSpPr>
        <a:xfrm>
          <a:off x="0" y="0"/>
          <a:ext cx="0" cy="0"/>
          <a:chOff x="0" y="0"/>
          <a:chExt cx="0" cy="0"/>
        </a:xfrm>
      </p:grpSpPr>
      <p:sp>
        <p:nvSpPr>
          <p:cNvPr id="1533" name="Google Shape;1533;g62efd1b9d8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4" name="Google Shape;1534;g62efd1b9d8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4" name="Shape 1544"/>
        <p:cNvGrpSpPr/>
        <p:nvPr/>
      </p:nvGrpSpPr>
      <p:grpSpPr>
        <a:xfrm>
          <a:off x="0" y="0"/>
          <a:ext cx="0" cy="0"/>
          <a:chOff x="0" y="0"/>
          <a:chExt cx="0" cy="0"/>
        </a:xfrm>
      </p:grpSpPr>
      <p:sp>
        <p:nvSpPr>
          <p:cNvPr id="1545" name="Google Shape;1545;g6343cf69a8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6343cf69a8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63cdebd0c6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63cdebd0c6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6" name="Shape 1556"/>
        <p:cNvGrpSpPr/>
        <p:nvPr/>
      </p:nvGrpSpPr>
      <p:grpSpPr>
        <a:xfrm>
          <a:off x="0" y="0"/>
          <a:ext cx="0" cy="0"/>
          <a:chOff x="0" y="0"/>
          <a:chExt cx="0" cy="0"/>
        </a:xfrm>
      </p:grpSpPr>
      <p:sp>
        <p:nvSpPr>
          <p:cNvPr id="1557" name="Google Shape;1557;g6343cf69a8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8" name="Google Shape;1558;g6343cf69a8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6343cf69a8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6343cf69a8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g62efd1b9d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62efd1b9d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3" name="Shape 1593"/>
        <p:cNvGrpSpPr/>
        <p:nvPr/>
      </p:nvGrpSpPr>
      <p:grpSpPr>
        <a:xfrm>
          <a:off x="0" y="0"/>
          <a:ext cx="0" cy="0"/>
          <a:chOff x="0" y="0"/>
          <a:chExt cx="0" cy="0"/>
        </a:xfrm>
      </p:grpSpPr>
      <p:sp>
        <p:nvSpPr>
          <p:cNvPr id="1594" name="Google Shape;1594;g62efd1b9d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5" name="Google Shape;1595;g62efd1b9d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MSE</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4" name="Shape 1604"/>
        <p:cNvGrpSpPr/>
        <p:nvPr/>
      </p:nvGrpSpPr>
      <p:grpSpPr>
        <a:xfrm>
          <a:off x="0" y="0"/>
          <a:ext cx="0" cy="0"/>
          <a:chOff x="0" y="0"/>
          <a:chExt cx="0" cy="0"/>
        </a:xfrm>
      </p:grpSpPr>
      <p:sp>
        <p:nvSpPr>
          <p:cNvPr id="1605" name="Google Shape;1605;g62efd1b9d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62efd1b9d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5" name="Shape 1615"/>
        <p:cNvGrpSpPr/>
        <p:nvPr/>
      </p:nvGrpSpPr>
      <p:grpSpPr>
        <a:xfrm>
          <a:off x="0" y="0"/>
          <a:ext cx="0" cy="0"/>
          <a:chOff x="0" y="0"/>
          <a:chExt cx="0" cy="0"/>
        </a:xfrm>
      </p:grpSpPr>
      <p:sp>
        <p:nvSpPr>
          <p:cNvPr id="1616" name="Google Shape;1616;g62efd1b9d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7" name="Google Shape;1617;g62efd1b9d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7" name="Shape 1627"/>
        <p:cNvGrpSpPr/>
        <p:nvPr/>
      </p:nvGrpSpPr>
      <p:grpSpPr>
        <a:xfrm>
          <a:off x="0" y="0"/>
          <a:ext cx="0" cy="0"/>
          <a:chOff x="0" y="0"/>
          <a:chExt cx="0" cy="0"/>
        </a:xfrm>
      </p:grpSpPr>
      <p:sp>
        <p:nvSpPr>
          <p:cNvPr id="1628" name="Google Shape;1628;g62efd1b9d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9" name="Google Shape;1629;g62efd1b9d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8" name="Shape 1638"/>
        <p:cNvGrpSpPr/>
        <p:nvPr/>
      </p:nvGrpSpPr>
      <p:grpSpPr>
        <a:xfrm>
          <a:off x="0" y="0"/>
          <a:ext cx="0" cy="0"/>
          <a:chOff x="0" y="0"/>
          <a:chExt cx="0" cy="0"/>
        </a:xfrm>
      </p:grpSpPr>
      <p:sp>
        <p:nvSpPr>
          <p:cNvPr id="1639" name="Google Shape;1639;g62efd1b9d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0" name="Google Shape;1640;g62efd1b9d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0" name="Shape 1650"/>
        <p:cNvGrpSpPr/>
        <p:nvPr/>
      </p:nvGrpSpPr>
      <p:grpSpPr>
        <a:xfrm>
          <a:off x="0" y="0"/>
          <a:ext cx="0" cy="0"/>
          <a:chOff x="0" y="0"/>
          <a:chExt cx="0" cy="0"/>
        </a:xfrm>
      </p:grpSpPr>
      <p:sp>
        <p:nvSpPr>
          <p:cNvPr id="1651" name="Google Shape;1651;g6333276671_14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2" name="Google Shape;1652;g6333276671_14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MSE</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0" name="Shape 1660"/>
        <p:cNvGrpSpPr/>
        <p:nvPr/>
      </p:nvGrpSpPr>
      <p:grpSpPr>
        <a:xfrm>
          <a:off x="0" y="0"/>
          <a:ext cx="0" cy="0"/>
          <a:chOff x="0" y="0"/>
          <a:chExt cx="0" cy="0"/>
        </a:xfrm>
      </p:grpSpPr>
      <p:sp>
        <p:nvSpPr>
          <p:cNvPr id="1661" name="Google Shape;1661;g6343cf69a8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2" name="Google Shape;1662;g6343cf69a8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2efd1b9d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62efd1b9d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0" name="Shape 1670"/>
        <p:cNvGrpSpPr/>
        <p:nvPr/>
      </p:nvGrpSpPr>
      <p:grpSpPr>
        <a:xfrm>
          <a:off x="0" y="0"/>
          <a:ext cx="0" cy="0"/>
          <a:chOff x="0" y="0"/>
          <a:chExt cx="0" cy="0"/>
        </a:xfrm>
      </p:grpSpPr>
      <p:sp>
        <p:nvSpPr>
          <p:cNvPr id="1671" name="Google Shape;1671;g6343cf69a8_1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2" name="Google Shape;1672;g6343cf69a8_1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MSE</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0" name="Shape 1680"/>
        <p:cNvGrpSpPr/>
        <p:nvPr/>
      </p:nvGrpSpPr>
      <p:grpSpPr>
        <a:xfrm>
          <a:off x="0" y="0"/>
          <a:ext cx="0" cy="0"/>
          <a:chOff x="0" y="0"/>
          <a:chExt cx="0" cy="0"/>
        </a:xfrm>
      </p:grpSpPr>
      <p:sp>
        <p:nvSpPr>
          <p:cNvPr id="1681" name="Google Shape;1681;g6333276671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6333276671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6" name="Shape 1686"/>
        <p:cNvGrpSpPr/>
        <p:nvPr/>
      </p:nvGrpSpPr>
      <p:grpSpPr>
        <a:xfrm>
          <a:off x="0" y="0"/>
          <a:ext cx="0" cy="0"/>
          <a:chOff x="0" y="0"/>
          <a:chExt cx="0" cy="0"/>
        </a:xfrm>
      </p:grpSpPr>
      <p:sp>
        <p:nvSpPr>
          <p:cNvPr id="1687" name="Google Shape;1687;g62fc3d283a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8" name="Google Shape;1688;g62fc3d283a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Nao - todo video of yale openhand precursor taking hammer whackes</a:t>
            </a:r>
            <a:endParaRPr>
              <a:solidFill>
                <a:schemeClr val="dk1"/>
              </a:solidFill>
            </a:endParaRPr>
          </a:p>
          <a:p>
            <a:pPr indent="0" lvl="0" marL="0" rtl="0" algn="l">
              <a:spcBef>
                <a:spcPts val="0"/>
              </a:spcBef>
              <a:spcAft>
                <a:spcPts val="0"/>
              </a:spcAft>
              <a:buNone/>
            </a:pPr>
            <a:r>
              <a:rPr lang="en"/>
              <a:t>Ben carrying staubli</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8" name="Shape 1698"/>
        <p:cNvGrpSpPr/>
        <p:nvPr/>
      </p:nvGrpSpPr>
      <p:grpSpPr>
        <a:xfrm>
          <a:off x="0" y="0"/>
          <a:ext cx="0" cy="0"/>
          <a:chOff x="0" y="0"/>
          <a:chExt cx="0" cy="0"/>
        </a:xfrm>
      </p:grpSpPr>
      <p:sp>
        <p:nvSpPr>
          <p:cNvPr id="1699" name="Google Shape;1699;g62efd1b9d8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0" name="Google Shape;1700;g62efd1b9d8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Nao</a:t>
            </a:r>
            <a:endParaRPr>
              <a:solidFill>
                <a:schemeClr val="dk1"/>
              </a:solidFill>
            </a:endParaRPr>
          </a:p>
          <a:p>
            <a:pPr indent="0" lvl="0" marL="0" rtl="0" algn="l">
              <a:spcBef>
                <a:spcPts val="0"/>
              </a:spcBef>
              <a:spcAft>
                <a:spcPts val="0"/>
              </a:spcAft>
              <a:buNone/>
            </a:pPr>
            <a:r>
              <a:rPr lang="en"/>
              <a:t>Expand this into two slides -- picture of different robot arms</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0" name="Shape 1710"/>
        <p:cNvGrpSpPr/>
        <p:nvPr/>
      </p:nvGrpSpPr>
      <p:grpSpPr>
        <a:xfrm>
          <a:off x="0" y="0"/>
          <a:ext cx="0" cy="0"/>
          <a:chOff x="0" y="0"/>
          <a:chExt cx="0" cy="0"/>
        </a:xfrm>
      </p:grpSpPr>
      <p:sp>
        <p:nvSpPr>
          <p:cNvPr id="1711" name="Google Shape;1711;g62fc3d283a_3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2" name="Google Shape;1712;g62fc3d283a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Nao</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1" name="Shape 1721"/>
        <p:cNvGrpSpPr/>
        <p:nvPr/>
      </p:nvGrpSpPr>
      <p:grpSpPr>
        <a:xfrm>
          <a:off x="0" y="0"/>
          <a:ext cx="0" cy="0"/>
          <a:chOff x="0" y="0"/>
          <a:chExt cx="0" cy="0"/>
        </a:xfrm>
      </p:grpSpPr>
      <p:sp>
        <p:nvSpPr>
          <p:cNvPr id="1722" name="Google Shape;1722;g62efd1b9d8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62efd1b9d8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Nao</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2" name="Shape 1732"/>
        <p:cNvGrpSpPr/>
        <p:nvPr/>
      </p:nvGrpSpPr>
      <p:grpSpPr>
        <a:xfrm>
          <a:off x="0" y="0"/>
          <a:ext cx="0" cy="0"/>
          <a:chOff x="0" y="0"/>
          <a:chExt cx="0" cy="0"/>
        </a:xfrm>
      </p:grpSpPr>
      <p:sp>
        <p:nvSpPr>
          <p:cNvPr id="1733" name="Google Shape;1733;g62efd1b9d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4" name="Google Shape;1734;g62efd1b9d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g62efd1b9d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62efd1b9d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Nao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63cdebd0c6_2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63cdebd0c6_2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2efd1b9d8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2efd1b9d8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333276671_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333276671_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333276671_7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333276671_7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6333276671_7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6333276671_7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thing we have to think about how the grasp is enabled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333276671_7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333276671_7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620e6a868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620e6a868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t>Grace</a:t>
            </a:r>
            <a:endParaRPr sz="1000"/>
          </a:p>
          <a:p>
            <a:pPr indent="0" lvl="0" marL="0" rtl="0" algn="l">
              <a:spcBef>
                <a:spcPts val="0"/>
              </a:spcBef>
              <a:spcAft>
                <a:spcPts val="0"/>
              </a:spcAft>
              <a:buNone/>
            </a:pPr>
            <a:r>
              <a:t/>
            </a:r>
            <a:endParaRPr sz="1000"/>
          </a:p>
          <a:p>
            <a:pPr indent="-292100" lvl="0" marL="457200" rtl="0" algn="l">
              <a:lnSpc>
                <a:spcPct val="115000"/>
              </a:lnSpc>
              <a:spcBef>
                <a:spcPts val="0"/>
              </a:spcBef>
              <a:spcAft>
                <a:spcPts val="0"/>
              </a:spcAft>
              <a:buClr>
                <a:srgbClr val="222222"/>
              </a:buClr>
              <a:buSzPts val="1000"/>
              <a:buChar char="●"/>
            </a:pPr>
            <a:r>
              <a:rPr lang="en" sz="1000">
                <a:solidFill>
                  <a:srgbClr val="222222"/>
                </a:solidFill>
                <a:highlight>
                  <a:schemeClr val="lt1"/>
                </a:highlight>
              </a:rPr>
              <a:t>Setup </a:t>
            </a:r>
            <a:endParaRPr sz="1000">
              <a:solidFill>
                <a:srgbClr val="222222"/>
              </a:solidFill>
              <a:highlight>
                <a:schemeClr val="lt1"/>
              </a:highlight>
            </a:endParaRPr>
          </a:p>
          <a:p>
            <a:pPr indent="-292100" lvl="1" marL="914400" rtl="0" algn="l">
              <a:lnSpc>
                <a:spcPct val="115000"/>
              </a:lnSpc>
              <a:spcBef>
                <a:spcPts val="0"/>
              </a:spcBef>
              <a:spcAft>
                <a:spcPts val="0"/>
              </a:spcAft>
              <a:buClr>
                <a:srgbClr val="222222"/>
              </a:buClr>
              <a:buSzPts val="1000"/>
              <a:buChar char="○"/>
            </a:pPr>
            <a:r>
              <a:rPr lang="en" sz="1000">
                <a:solidFill>
                  <a:srgbClr val="222222"/>
                </a:solidFill>
                <a:highlight>
                  <a:schemeClr val="lt1"/>
                </a:highlight>
              </a:rPr>
              <a:t>What is the problem? </a:t>
            </a:r>
            <a:endParaRPr sz="1000">
              <a:solidFill>
                <a:srgbClr val="222222"/>
              </a:solidFill>
              <a:highlight>
                <a:schemeClr val="lt1"/>
              </a:highlight>
            </a:endParaRPr>
          </a:p>
          <a:p>
            <a:pPr indent="-292100" lvl="1" marL="914400" rtl="0" algn="l">
              <a:lnSpc>
                <a:spcPct val="115000"/>
              </a:lnSpc>
              <a:spcBef>
                <a:spcPts val="0"/>
              </a:spcBef>
              <a:spcAft>
                <a:spcPts val="0"/>
              </a:spcAft>
              <a:buClr>
                <a:srgbClr val="222222"/>
              </a:buClr>
              <a:buSzPts val="1000"/>
              <a:buChar char="○"/>
            </a:pPr>
            <a:r>
              <a:rPr lang="en" sz="1000">
                <a:solidFill>
                  <a:srgbClr val="222222"/>
                </a:solidFill>
                <a:highlight>
                  <a:schemeClr val="lt1"/>
                </a:highlight>
              </a:rPr>
              <a:t>Why is it important? </a:t>
            </a:r>
            <a:endParaRPr sz="1000">
              <a:solidFill>
                <a:srgbClr val="222222"/>
              </a:solidFill>
              <a:highlight>
                <a:schemeClr val="lt1"/>
              </a:highlight>
            </a:endParaRPr>
          </a:p>
          <a:p>
            <a:pPr indent="-292100" lvl="1" marL="914400" rtl="0" algn="l">
              <a:lnSpc>
                <a:spcPct val="115000"/>
              </a:lnSpc>
              <a:spcBef>
                <a:spcPts val="0"/>
              </a:spcBef>
              <a:spcAft>
                <a:spcPts val="0"/>
              </a:spcAft>
              <a:buClr>
                <a:srgbClr val="222222"/>
              </a:buClr>
              <a:buSzPts val="1000"/>
              <a:buChar char="○"/>
            </a:pPr>
            <a:r>
              <a:rPr lang="en" sz="1000">
                <a:solidFill>
                  <a:srgbClr val="222222"/>
                </a:solidFill>
                <a:highlight>
                  <a:schemeClr val="lt1"/>
                </a:highlight>
              </a:rPr>
              <a:t>What are the key challenges in solving it?</a:t>
            </a:r>
            <a:endParaRPr sz="1000">
              <a:solidFill>
                <a:srgbClr val="222222"/>
              </a:solidFill>
              <a:highlight>
                <a:schemeClr val="lt1"/>
              </a:highlight>
            </a:endParaRPr>
          </a:p>
          <a:p>
            <a:pPr indent="-292100" lvl="0" marL="457200" rtl="0" algn="l">
              <a:lnSpc>
                <a:spcPct val="115000"/>
              </a:lnSpc>
              <a:spcBef>
                <a:spcPts val="0"/>
              </a:spcBef>
              <a:spcAft>
                <a:spcPts val="0"/>
              </a:spcAft>
              <a:buClr>
                <a:srgbClr val="222222"/>
              </a:buClr>
              <a:buSzPts val="1000"/>
              <a:buChar char="●"/>
            </a:pPr>
            <a:r>
              <a:rPr lang="en" sz="1000">
                <a:solidFill>
                  <a:srgbClr val="222222"/>
                </a:solidFill>
                <a:highlight>
                  <a:schemeClr val="lt1"/>
                </a:highlight>
              </a:rPr>
              <a:t>Contribution </a:t>
            </a:r>
            <a:endParaRPr sz="1000">
              <a:solidFill>
                <a:srgbClr val="222222"/>
              </a:solidFill>
              <a:highlight>
                <a:schemeClr val="lt1"/>
              </a:highlight>
            </a:endParaRPr>
          </a:p>
          <a:p>
            <a:pPr indent="-292100" lvl="1" marL="914400" rtl="0" algn="l">
              <a:lnSpc>
                <a:spcPct val="115000"/>
              </a:lnSpc>
              <a:spcBef>
                <a:spcPts val="0"/>
              </a:spcBef>
              <a:spcAft>
                <a:spcPts val="0"/>
              </a:spcAft>
              <a:buClr>
                <a:srgbClr val="222222"/>
              </a:buClr>
              <a:buSzPts val="1000"/>
              <a:buChar char="○"/>
            </a:pPr>
            <a:r>
              <a:rPr lang="en" sz="1000">
                <a:solidFill>
                  <a:srgbClr val="222222"/>
                </a:solidFill>
                <a:highlight>
                  <a:schemeClr val="lt1"/>
                </a:highlight>
              </a:rPr>
              <a:t>What did the author(s) do? </a:t>
            </a:r>
            <a:endParaRPr sz="1000">
              <a:solidFill>
                <a:srgbClr val="222222"/>
              </a:solidFill>
              <a:highlight>
                <a:schemeClr val="lt1"/>
              </a:highlight>
            </a:endParaRPr>
          </a:p>
          <a:p>
            <a:pPr indent="-292100" lvl="1" marL="914400" rtl="0" algn="l">
              <a:lnSpc>
                <a:spcPct val="115000"/>
              </a:lnSpc>
              <a:spcBef>
                <a:spcPts val="0"/>
              </a:spcBef>
              <a:spcAft>
                <a:spcPts val="0"/>
              </a:spcAft>
              <a:buClr>
                <a:srgbClr val="222222"/>
              </a:buClr>
              <a:buSzPts val="1000"/>
              <a:buChar char="○"/>
            </a:pPr>
            <a:r>
              <a:rPr lang="en" sz="1000">
                <a:solidFill>
                  <a:srgbClr val="222222"/>
                </a:solidFill>
                <a:highlight>
                  <a:schemeClr val="lt1"/>
                </a:highlight>
              </a:rPr>
              <a:t>Why was it novel?</a:t>
            </a:r>
            <a:endParaRPr sz="1000">
              <a:solidFill>
                <a:srgbClr val="222222"/>
              </a:solidFill>
              <a:highlight>
                <a:schemeClr val="lt1"/>
              </a:highlight>
            </a:endParaRPr>
          </a:p>
          <a:p>
            <a:pPr indent="-292100" lvl="0" marL="457200" rtl="0" algn="l">
              <a:lnSpc>
                <a:spcPct val="115000"/>
              </a:lnSpc>
              <a:spcBef>
                <a:spcPts val="0"/>
              </a:spcBef>
              <a:spcAft>
                <a:spcPts val="0"/>
              </a:spcAft>
              <a:buClr>
                <a:srgbClr val="222222"/>
              </a:buClr>
              <a:buSzPts val="1000"/>
              <a:buChar char="●"/>
            </a:pPr>
            <a:r>
              <a:rPr lang="en" sz="1000">
                <a:solidFill>
                  <a:srgbClr val="222222"/>
                </a:solidFill>
                <a:highlight>
                  <a:schemeClr val="lt1"/>
                </a:highlight>
              </a:rPr>
              <a:t>Context </a:t>
            </a:r>
            <a:endParaRPr sz="1000">
              <a:solidFill>
                <a:srgbClr val="222222"/>
              </a:solidFill>
              <a:highlight>
                <a:schemeClr val="lt1"/>
              </a:highlight>
            </a:endParaRPr>
          </a:p>
          <a:p>
            <a:pPr indent="-292100" lvl="1" marL="914400" rtl="0" algn="l">
              <a:lnSpc>
                <a:spcPct val="115000"/>
              </a:lnSpc>
              <a:spcBef>
                <a:spcPts val="0"/>
              </a:spcBef>
              <a:spcAft>
                <a:spcPts val="0"/>
              </a:spcAft>
              <a:buClr>
                <a:srgbClr val="222222"/>
              </a:buClr>
              <a:buSzPts val="1000"/>
              <a:buChar char="○"/>
            </a:pPr>
            <a:r>
              <a:rPr lang="en" sz="1000">
                <a:solidFill>
                  <a:srgbClr val="222222"/>
                </a:solidFill>
                <a:highlight>
                  <a:schemeClr val="lt1"/>
                </a:highlight>
              </a:rPr>
              <a:t>How did it compare to other work? </a:t>
            </a:r>
            <a:endParaRPr sz="1000">
              <a:solidFill>
                <a:srgbClr val="222222"/>
              </a:solidFill>
              <a:highlight>
                <a:schemeClr val="lt1"/>
              </a:highlight>
            </a:endParaRPr>
          </a:p>
          <a:p>
            <a:pPr indent="-292100" lvl="1" marL="914400" rtl="0" algn="l">
              <a:lnSpc>
                <a:spcPct val="115000"/>
              </a:lnSpc>
              <a:spcBef>
                <a:spcPts val="0"/>
              </a:spcBef>
              <a:spcAft>
                <a:spcPts val="0"/>
              </a:spcAft>
              <a:buClr>
                <a:srgbClr val="222222"/>
              </a:buClr>
              <a:buSzPts val="1000"/>
              <a:buChar char="○"/>
            </a:pPr>
            <a:r>
              <a:rPr lang="en" sz="1000">
                <a:solidFill>
                  <a:srgbClr val="222222"/>
                </a:solidFill>
                <a:highlight>
                  <a:schemeClr val="lt1"/>
                </a:highlight>
              </a:rPr>
              <a:t>What work did this build on? </a:t>
            </a:r>
            <a:endParaRPr sz="1000">
              <a:solidFill>
                <a:srgbClr val="222222"/>
              </a:solidFill>
              <a:highlight>
                <a:schemeClr val="lt1"/>
              </a:highlight>
            </a:endParaRPr>
          </a:p>
          <a:p>
            <a:pPr indent="-292100" lvl="1" marL="914400" rtl="0" algn="l">
              <a:lnSpc>
                <a:spcPct val="115000"/>
              </a:lnSpc>
              <a:spcBef>
                <a:spcPts val="0"/>
              </a:spcBef>
              <a:spcAft>
                <a:spcPts val="0"/>
              </a:spcAft>
              <a:buClr>
                <a:srgbClr val="222222"/>
              </a:buClr>
              <a:buSzPts val="1000"/>
              <a:buChar char="○"/>
            </a:pPr>
            <a:r>
              <a:rPr lang="en" sz="1000">
                <a:solidFill>
                  <a:srgbClr val="222222"/>
                </a:solidFill>
                <a:highlight>
                  <a:schemeClr val="lt1"/>
                </a:highlight>
              </a:rPr>
              <a:t>What are the relative strengths and weaknesses?</a:t>
            </a:r>
            <a:endParaRPr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333276671_7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333276671_7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6333276671_7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6333276671_7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6333276671_7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6333276671_7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333276671_7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333276671_7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333276671_7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333276671_7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6333276671_7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6333276671_7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6333276671_7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6333276671_7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343cf69a8_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343cf69a8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g6333276671_7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6333276671_7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333276671_7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333276671_7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2efd1b9d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2efd1b9d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333276671_7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333276671_7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6333276671_7_6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6333276671_7_6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3cdebd0c6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3cdebd0c6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6333276671_7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6333276671_7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6343cf69a8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6343cf69a8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6333276671_7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6333276671_7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333276671_7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333276671_7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6333276671_7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6333276671_7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6333276671_7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6333276671_7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343cf69a8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343cf69a8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6333276671_7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6333276671_7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Manipulating our environment with our hands is a </a:t>
            </a:r>
            <a:r>
              <a:rPr lang="en" sz="1800">
                <a:solidFill>
                  <a:schemeClr val="dk1"/>
                </a:solidFill>
                <a:latin typeface="Roboto Condensed"/>
                <a:ea typeface="Roboto Condensed"/>
                <a:cs typeface="Roboto Condensed"/>
                <a:sym typeface="Roboto Condensed"/>
              </a:rPr>
              <a:t>quintessentially human capacity</a:t>
            </a:r>
            <a:endParaRPr sz="1800">
              <a:solidFill>
                <a:schemeClr val="dk1"/>
              </a:solidFill>
              <a:latin typeface="Roboto Condensed"/>
              <a:ea typeface="Roboto Condensed"/>
              <a:cs typeface="Roboto Condensed"/>
              <a:sym typeface="Roboto Condensed"/>
            </a:endParaRPr>
          </a:p>
          <a:p>
            <a:pPr indent="-317500" lvl="1" marL="914400" rtl="0" algn="l">
              <a:lnSpc>
                <a:spcPct val="115000"/>
              </a:lnSpc>
              <a:spcBef>
                <a:spcPts val="0"/>
              </a:spcBef>
              <a:spcAft>
                <a:spcPts val="0"/>
              </a:spcAft>
              <a:buClr>
                <a:schemeClr val="dk1"/>
              </a:buClr>
              <a:buSzPts val="1400"/>
              <a:buFont typeface="Roboto Condensed Light"/>
              <a:buChar char="○"/>
            </a:pPr>
            <a:r>
              <a:rPr lang="en" sz="1400">
                <a:solidFill>
                  <a:schemeClr val="dk1"/>
                </a:solidFill>
                <a:latin typeface="Roboto Condensed Light"/>
                <a:ea typeface="Roboto Condensed Light"/>
                <a:cs typeface="Roboto Condensed Light"/>
                <a:sym typeface="Roboto Condensed Light"/>
              </a:rPr>
              <a:t>The human hand is unparalleled in the animal kingdom</a:t>
            </a:r>
            <a:endParaRPr sz="1400">
              <a:solidFill>
                <a:schemeClr val="dk1"/>
              </a:solidFill>
              <a:latin typeface="Roboto Condensed Light"/>
              <a:ea typeface="Roboto Condensed Light"/>
              <a:cs typeface="Roboto Condensed Light"/>
              <a:sym typeface="Roboto Condensed Light"/>
            </a:endParaRPr>
          </a:p>
          <a:p>
            <a:pPr indent="-317500" lvl="1" marL="914400" rtl="0" algn="l">
              <a:lnSpc>
                <a:spcPct val="115000"/>
              </a:lnSpc>
              <a:spcBef>
                <a:spcPts val="0"/>
              </a:spcBef>
              <a:spcAft>
                <a:spcPts val="0"/>
              </a:spcAft>
              <a:buClr>
                <a:schemeClr val="dk1"/>
              </a:buClr>
              <a:buSzPts val="1400"/>
              <a:buFont typeface="Roboto Condensed Light"/>
              <a:buChar char="○"/>
            </a:pPr>
            <a:r>
              <a:rPr lang="en" sz="1400">
                <a:solidFill>
                  <a:schemeClr val="dk1"/>
                </a:solidFill>
                <a:latin typeface="Roboto Condensed Light"/>
                <a:ea typeface="Roboto Condensed Light"/>
                <a:cs typeface="Roboto Condensed Light"/>
                <a:sym typeface="Roboto Condensed Light"/>
              </a:rPr>
              <a:t>Together with our brains, our hands are arguably the key behind our dominance over life on earth</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6333276671_7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6333276671_7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6333276671_7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6333276671_7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g6333276671_7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6333276671_7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6343cf69a8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6343cf69a8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6333276671_7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6333276671_7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6333276671_7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6333276671_7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6333276671_7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6333276671_7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6333276671_7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6333276671_7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6333276671_7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6333276671_7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6333276671_7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6333276671_7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333276671_7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333276671_7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Human-level manipulative capacity is a dream of robotics</a:t>
            </a:r>
            <a:endParaRPr sz="1800">
              <a:solidFill>
                <a:schemeClr val="dk1"/>
              </a:solidFill>
              <a:latin typeface="Roboto Condensed Light"/>
              <a:ea typeface="Roboto Condensed Light"/>
              <a:cs typeface="Roboto Condensed Light"/>
              <a:sym typeface="Roboto Condensed Light"/>
            </a:endParaRPr>
          </a:p>
          <a:p>
            <a:pPr indent="-342900" lvl="0" marL="457200" rtl="0" algn="l">
              <a:lnSpc>
                <a:spcPct val="115000"/>
              </a:lnSpc>
              <a:spcBef>
                <a:spcPts val="0"/>
              </a:spcBef>
              <a:spcAft>
                <a:spcPts val="0"/>
              </a:spcAft>
              <a:buClr>
                <a:schemeClr val="dk1"/>
              </a:buClr>
              <a:buSzPts val="1800"/>
              <a:buFont typeface="Roboto Condensed Light"/>
              <a:buChar char="●"/>
            </a:pPr>
            <a:r>
              <a:rPr lang="en" sz="1800">
                <a:solidFill>
                  <a:schemeClr val="dk1"/>
                </a:solidFill>
                <a:latin typeface="Roboto Condensed"/>
                <a:ea typeface="Roboto Condensed"/>
                <a:cs typeface="Roboto Condensed"/>
                <a:sym typeface="Roboto Condensed"/>
              </a:rPr>
              <a:t>But real robots fall far short of human dexterity</a:t>
            </a:r>
            <a:endParaRPr sz="1800">
              <a:solidFill>
                <a:schemeClr val="dk1"/>
              </a:solidFill>
              <a:latin typeface="Roboto Condensed"/>
              <a:ea typeface="Roboto Condensed"/>
              <a:cs typeface="Roboto Condensed"/>
              <a:sym typeface="Roboto Condensed"/>
            </a:endParaRPr>
          </a:p>
          <a:p>
            <a:pPr indent="0" lvl="0" marL="0" rtl="0" algn="l">
              <a:spcBef>
                <a:spcPts val="16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6333276671_7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6333276671_7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6333276671_7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6333276671_7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6333276671_7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6333276671_7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6333276671_7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6333276671_7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62efd1b9d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62efd1b9d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g6333276671_7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6333276671_7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6333276671_7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6333276671_7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6333276671_7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6333276671_7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8" name="Shape 798"/>
        <p:cNvGrpSpPr/>
        <p:nvPr/>
      </p:nvGrpSpPr>
      <p:grpSpPr>
        <a:xfrm>
          <a:off x="0" y="0"/>
          <a:ext cx="0" cy="0"/>
          <a:chOff x="0" y="0"/>
          <a:chExt cx="0" cy="0"/>
        </a:xfrm>
      </p:grpSpPr>
      <p:sp>
        <p:nvSpPr>
          <p:cNvPr id="799" name="Google Shape;799;g6333276671_7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6333276671_7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1" name="Shape 811"/>
        <p:cNvGrpSpPr/>
        <p:nvPr/>
      </p:nvGrpSpPr>
      <p:grpSpPr>
        <a:xfrm>
          <a:off x="0" y="0"/>
          <a:ext cx="0" cy="0"/>
          <a:chOff x="0" y="0"/>
          <a:chExt cx="0" cy="0"/>
        </a:xfrm>
      </p:grpSpPr>
      <p:sp>
        <p:nvSpPr>
          <p:cNvPr id="812" name="Google Shape;812;g6333276671_7_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6333276671_7_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62efd1b9d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62efd1b9d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Roboto Condensed Light"/>
                <a:ea typeface="Roboto Condensed Light"/>
                <a:cs typeface="Roboto Condensed Light"/>
                <a:sym typeface="Roboto Condensed Light"/>
              </a:rPr>
              <a:t>(huge control space): </a:t>
            </a:r>
            <a:r>
              <a:rPr lang="en" sz="1400">
                <a:solidFill>
                  <a:schemeClr val="dk1"/>
                </a:solidFill>
                <a:latin typeface="Roboto Condensed Light"/>
                <a:ea typeface="Roboto Condensed Light"/>
                <a:cs typeface="Roboto Condensed Light"/>
                <a:sym typeface="Roboto Condensed Light"/>
              </a:rPr>
              <a:t>Typical industrial robot arms have 7 degrees of freedom. A single robot hand has 24 degrees of freedom!</a:t>
            </a:r>
            <a:endParaRPr sz="14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0"/>
              </a:spcAft>
              <a:buNone/>
            </a:pPr>
            <a:r>
              <a:rPr lang="en" sz="1400">
                <a:solidFill>
                  <a:schemeClr val="dk1"/>
                </a:solidFill>
                <a:latin typeface="Roboto Condensed Light"/>
                <a:ea typeface="Roboto Condensed Light"/>
                <a:cs typeface="Roboto Condensed Light"/>
                <a:sym typeface="Roboto Condensed Light"/>
              </a:rPr>
              <a:t>(problem easy to state) </a:t>
            </a:r>
            <a:r>
              <a:rPr lang="en" sz="1400">
                <a:solidFill>
                  <a:schemeClr val="dk1"/>
                </a:solidFill>
                <a:latin typeface="Roboto Condensed Light"/>
                <a:ea typeface="Roboto Condensed Light"/>
                <a:cs typeface="Roboto Condensed Light"/>
                <a:sym typeface="Roboto Condensed Light"/>
              </a:rPr>
              <a:t>Build a robot that can grasp different kinds of objects, without dropping them, and move them to a desired position / orientation</a:t>
            </a:r>
            <a:endParaRPr/>
          </a:p>
          <a:p>
            <a:pPr indent="-342900" lvl="0" marL="457200" rtl="0" algn="l">
              <a:lnSpc>
                <a:spcPct val="115000"/>
              </a:lnSpc>
              <a:spcBef>
                <a:spcPts val="160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The problem closest to commercial applications is </a:t>
            </a:r>
            <a:r>
              <a:rPr lang="en" sz="1800">
                <a:solidFill>
                  <a:schemeClr val="dk1"/>
                </a:solidFill>
                <a:latin typeface="Roboto Condensed"/>
                <a:ea typeface="Roboto Condensed"/>
                <a:cs typeface="Roboto Condensed"/>
                <a:sym typeface="Roboto Condensed"/>
              </a:rPr>
              <a:t>warehouse automation</a:t>
            </a:r>
            <a:endParaRPr sz="1800">
              <a:solidFill>
                <a:schemeClr val="dk1"/>
              </a:solidFill>
              <a:latin typeface="Roboto Condensed"/>
              <a:ea typeface="Roboto Condensed"/>
              <a:cs typeface="Roboto Condensed"/>
              <a:sym typeface="Roboto Condensed"/>
            </a:endParaRPr>
          </a:p>
          <a:p>
            <a:pPr indent="-317500" lvl="1" marL="914400" rtl="0" algn="l">
              <a:lnSpc>
                <a:spcPct val="115000"/>
              </a:lnSpc>
              <a:spcBef>
                <a:spcPts val="0"/>
              </a:spcBef>
              <a:spcAft>
                <a:spcPts val="0"/>
              </a:spcAft>
              <a:buClr>
                <a:schemeClr val="dk1"/>
              </a:buClr>
              <a:buSzPts val="1400"/>
              <a:buFont typeface="Roboto Condensed Light"/>
              <a:buChar char="○"/>
            </a:pPr>
            <a:r>
              <a:rPr lang="en" sz="1400">
                <a:solidFill>
                  <a:schemeClr val="dk1"/>
                </a:solidFill>
                <a:latin typeface="Roboto Condensed Light"/>
                <a:ea typeface="Roboto Condensed Light"/>
                <a:cs typeface="Roboto Condensed Light"/>
                <a:sym typeface="Roboto Condensed Light"/>
              </a:rPr>
              <a:t>Amazon in particular is aggressively pursuing this, e.g. with their purchase of Kiva systems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6333276671_7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6333276671_7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4" name="Shape 834"/>
        <p:cNvGrpSpPr/>
        <p:nvPr/>
      </p:nvGrpSpPr>
      <p:grpSpPr>
        <a:xfrm>
          <a:off x="0" y="0"/>
          <a:ext cx="0" cy="0"/>
          <a:chOff x="0" y="0"/>
          <a:chExt cx="0" cy="0"/>
        </a:xfrm>
      </p:grpSpPr>
      <p:sp>
        <p:nvSpPr>
          <p:cNvPr id="835" name="Google Shape;835;g6333276671_7_9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6333276671_7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7" name="Shape 847"/>
        <p:cNvGrpSpPr/>
        <p:nvPr/>
      </p:nvGrpSpPr>
      <p:grpSpPr>
        <a:xfrm>
          <a:off x="0" y="0"/>
          <a:ext cx="0" cy="0"/>
          <a:chOff x="0" y="0"/>
          <a:chExt cx="0" cy="0"/>
        </a:xfrm>
      </p:grpSpPr>
      <p:sp>
        <p:nvSpPr>
          <p:cNvPr id="848" name="Google Shape;848;g6333276671_7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6333276671_7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9" name="Shape 859"/>
        <p:cNvGrpSpPr/>
        <p:nvPr/>
      </p:nvGrpSpPr>
      <p:grpSpPr>
        <a:xfrm>
          <a:off x="0" y="0"/>
          <a:ext cx="0" cy="0"/>
          <a:chOff x="0" y="0"/>
          <a:chExt cx="0" cy="0"/>
        </a:xfrm>
      </p:grpSpPr>
      <p:sp>
        <p:nvSpPr>
          <p:cNvPr id="860" name="Google Shape;860;g6333276671_7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6333276671_7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62fc3d283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62fc3d283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transfer learning</a:t>
            </a:r>
            <a:r>
              <a:rPr lang="en">
                <a:solidFill>
                  <a:schemeClr val="dk1"/>
                </a:solidFill>
              </a:rPr>
              <a:t> robustness - thematic element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google does it in a narrower context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openai does it in a broader context</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3" name="Shape 883"/>
        <p:cNvGrpSpPr/>
        <p:nvPr/>
      </p:nvGrpSpPr>
      <p:grpSpPr>
        <a:xfrm>
          <a:off x="0" y="0"/>
          <a:ext cx="0" cy="0"/>
          <a:chOff x="0" y="0"/>
          <a:chExt cx="0" cy="0"/>
        </a:xfrm>
      </p:grpSpPr>
      <p:sp>
        <p:nvSpPr>
          <p:cNvPr id="884" name="Google Shape;884;g62efd1b9d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62efd1b9d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Maggie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https://www.youtube.com/watch?v=cXaic_k80uM&amp;feature=youtu.be</a:t>
            </a:r>
            <a:endParaRPr/>
          </a:p>
          <a:p>
            <a:pPr indent="0" lvl="0" marL="0" rtl="0" algn="l">
              <a:spcBef>
                <a:spcPts val="0"/>
              </a:spcBef>
              <a:spcAft>
                <a:spcPts val="0"/>
              </a:spcAft>
              <a:buNone/>
            </a:pPr>
            <a:r>
              <a:rPr lang="en" u="sng">
                <a:solidFill>
                  <a:schemeClr val="hlink"/>
                </a:solidFill>
                <a:hlinkClick r:id="rId3"/>
              </a:rPr>
              <a:t>https://spectrum.ieee.org/automaton/robotics/artificial-intelligence/google-large-scale-robotic-grasping-project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9" name="Shape 889"/>
        <p:cNvGrpSpPr/>
        <p:nvPr/>
      </p:nvGrpSpPr>
      <p:grpSpPr>
        <a:xfrm>
          <a:off x="0" y="0"/>
          <a:ext cx="0" cy="0"/>
          <a:chOff x="0" y="0"/>
          <a:chExt cx="0" cy="0"/>
        </a:xfrm>
      </p:grpSpPr>
      <p:sp>
        <p:nvSpPr>
          <p:cNvPr id="890" name="Google Shape;890;g6333276671_6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6333276671_6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Maggie - 2 min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Hardware setup</a:t>
            </a:r>
            <a:endParaRPr/>
          </a:p>
          <a:p>
            <a:pPr indent="-298450" lvl="0" marL="457200" rtl="0" algn="l">
              <a:spcBef>
                <a:spcPts val="0"/>
              </a:spcBef>
              <a:spcAft>
                <a:spcPts val="0"/>
              </a:spcAft>
              <a:buSzPts val="1100"/>
              <a:buChar char="-"/>
            </a:pPr>
            <a:r>
              <a:rPr lang="en"/>
              <a:t>7 degree-of-freedom robot arm with a two-fingered end-effector and an uncalibrated monocular camera</a:t>
            </a:r>
            <a:endParaRPr/>
          </a:p>
          <a:p>
            <a:pPr indent="-298450" lvl="1" marL="914400" rtl="0" algn="l">
              <a:spcBef>
                <a:spcPts val="0"/>
              </a:spcBef>
              <a:spcAft>
                <a:spcPts val="0"/>
              </a:spcAft>
              <a:buSzPts val="1100"/>
              <a:buChar char="-"/>
            </a:pPr>
            <a:r>
              <a:rPr lang="en"/>
              <a:t>Independent of camera calibration or the current robot pose</a:t>
            </a:r>
            <a:endParaRPr/>
          </a:p>
          <a:p>
            <a:pPr indent="-298450" lvl="1" marL="914400" rtl="0" algn="l">
              <a:spcBef>
                <a:spcPts val="0"/>
              </a:spcBef>
              <a:spcAft>
                <a:spcPts val="0"/>
              </a:spcAft>
              <a:buSzPts val="1100"/>
              <a:buChar char="-"/>
            </a:pPr>
            <a:r>
              <a:rPr lang="en"/>
              <a:t>Monocular - single image, as opposed to stereo vision</a:t>
            </a:r>
            <a:endParaRPr/>
          </a:p>
          <a:p>
            <a:pPr indent="-298450" lvl="0" marL="457200" rtl="0" algn="l">
              <a:spcBef>
                <a:spcPts val="0"/>
              </a:spcBef>
              <a:spcAft>
                <a:spcPts val="0"/>
              </a:spcAft>
              <a:buSzPts val="1100"/>
              <a:buChar char="-"/>
            </a:pPr>
            <a:r>
              <a:rPr lang="en"/>
              <a:t>6-14 robots running continuously for two months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go over the three main contributions of this paper, which are as follows:</a:t>
            </a:r>
            <a:endParaRPr/>
          </a:p>
          <a:p>
            <a:pPr indent="-298450" lvl="0" marL="457200" rtl="0" algn="l">
              <a:spcBef>
                <a:spcPts val="0"/>
              </a:spcBef>
              <a:spcAft>
                <a:spcPts val="0"/>
              </a:spcAft>
              <a:buSzPts val="1100"/>
              <a:buAutoNum type="arabicPeriod"/>
            </a:pPr>
            <a:r>
              <a:rPr lang="en">
                <a:solidFill>
                  <a:schemeClr val="dk1"/>
                </a:solidFill>
              </a:rPr>
              <a:t>Novel CNN architecture for learning to predict the outcome of a grasp attempt</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This highlights the </a:t>
            </a:r>
            <a:r>
              <a:rPr b="1" lang="en">
                <a:solidFill>
                  <a:schemeClr val="dk1"/>
                </a:solidFill>
              </a:rPr>
              <a:t>data-driven</a:t>
            </a:r>
            <a:r>
              <a:rPr lang="en">
                <a:solidFill>
                  <a:schemeClr val="dk1"/>
                </a:solidFill>
              </a:rPr>
              <a:t> method Grace talked about, as opposed to geometric methods.</a:t>
            </a:r>
            <a:endParaRPr>
              <a:solidFill>
                <a:schemeClr val="dk1"/>
              </a:solidFill>
            </a:endParaRPr>
          </a:p>
          <a:p>
            <a:pPr indent="-298450" lvl="0" marL="457200" rtl="0" algn="l">
              <a:spcBef>
                <a:spcPts val="0"/>
              </a:spcBef>
              <a:spcAft>
                <a:spcPts val="0"/>
              </a:spcAft>
              <a:buSzPts val="1100"/>
              <a:buAutoNum type="arabicPeriod"/>
            </a:pPr>
            <a:r>
              <a:rPr lang="en"/>
              <a:t>Method for learning continuous visual servoing for robotic grasping from monocular images</a:t>
            </a:r>
            <a:endParaRPr/>
          </a:p>
          <a:p>
            <a:pPr indent="-298450" lvl="1" marL="914400" rtl="0" algn="l">
              <a:spcBef>
                <a:spcPts val="0"/>
              </a:spcBef>
              <a:spcAft>
                <a:spcPts val="0"/>
              </a:spcAft>
              <a:buSzPts val="1100"/>
              <a:buAutoNum type="alphaLcPeriod"/>
            </a:pPr>
            <a:r>
              <a:rPr lang="en"/>
              <a:t>Before this paper, visual servoing had been done, but typically required the features to be specified by hand</a:t>
            </a:r>
            <a:endParaRPr/>
          </a:p>
          <a:p>
            <a:pPr indent="-298450" lvl="0" marL="457200" rtl="0" algn="l">
              <a:spcBef>
                <a:spcPts val="0"/>
              </a:spcBef>
              <a:spcAft>
                <a:spcPts val="0"/>
              </a:spcAft>
              <a:buSzPts val="1100"/>
              <a:buAutoNum type="arabicPeriod"/>
            </a:pPr>
            <a:r>
              <a:rPr lang="en"/>
              <a:t>Large-scale data collection framework for robotic grasps.</a:t>
            </a:r>
            <a:endParaRPr/>
          </a:p>
          <a:p>
            <a:pPr indent="-298450" lvl="1" marL="914400" rtl="0" algn="l">
              <a:spcBef>
                <a:spcPts val="0"/>
              </a:spcBef>
              <a:spcAft>
                <a:spcPts val="0"/>
              </a:spcAft>
              <a:buSzPts val="1100"/>
              <a:buAutoNum type="alphaLcPeriod"/>
            </a:pPr>
            <a:r>
              <a:rPr lang="en"/>
              <a:t>800,000 grasp attempts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6333276671_6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6333276671_6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Maggie</a:t>
            </a:r>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62efd1b9d8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62efd1b9d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Maggie - 1 min</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I talk about how the Google team used a CNN to predict grasping success, let me first give a refresher on the building blocks of CNNs.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CNN is composed of convolutional layers, which define features in terms of a local filter. This filter is a matrix with some size, and gets moved around the image with some stride length.</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max pooling layer takes a matrix of some size and “summarizes” the area by taking the maximum value of the matrix.</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 ReLU activation function essentially takes all of the negative values and turns them to 0, while keeping the positive values the same.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6333276671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6333276671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Maggie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Now I’m going to talk about how team generated data for training the CNN grasp predictor. They did this by attempting grasps using physical robots.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 you can see here, an uncalibrated camera is mounted near the robot to produce a monocular image, denoted as I_t.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rPr>
              <a:t>At each time step, the current image (I_t) and pose (p_t) are recorded, and then the robot chooses a direction along which to move the gripper.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cdebd0c6_2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cdebd0c6_2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Roboto Condensed Light"/>
                <a:ea typeface="Roboto Condensed Light"/>
                <a:cs typeface="Roboto Condensed Light"/>
                <a:sym typeface="Roboto Condensed Light"/>
              </a:rPr>
              <a:t>(huge control space): Typical industrial robot arms have 7 degrees of freedom. A single robot hand has 24 degrees of freedom!</a:t>
            </a:r>
            <a:endParaRPr sz="14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0"/>
              </a:spcAft>
              <a:buNone/>
            </a:pPr>
            <a:r>
              <a:rPr lang="en" sz="1400">
                <a:solidFill>
                  <a:schemeClr val="dk1"/>
                </a:solidFill>
                <a:latin typeface="Roboto Condensed Light"/>
                <a:ea typeface="Roboto Condensed Light"/>
                <a:cs typeface="Roboto Condensed Light"/>
                <a:sym typeface="Roboto Condensed Light"/>
              </a:rPr>
              <a:t>(problem easy to state) Build a robot that can grasp different kinds of objects, without dropping them, and move them to a desired position / orientation</a:t>
            </a:r>
            <a:endParaRPr/>
          </a:p>
          <a:p>
            <a:pPr indent="-342900" lvl="0" marL="457200" rtl="0" algn="l">
              <a:lnSpc>
                <a:spcPct val="115000"/>
              </a:lnSpc>
              <a:spcBef>
                <a:spcPts val="160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The problem closest to commercial applications is </a:t>
            </a:r>
            <a:r>
              <a:rPr lang="en" sz="1800">
                <a:solidFill>
                  <a:schemeClr val="dk1"/>
                </a:solidFill>
                <a:latin typeface="Roboto Condensed"/>
                <a:ea typeface="Roboto Condensed"/>
                <a:cs typeface="Roboto Condensed"/>
                <a:sym typeface="Roboto Condensed"/>
              </a:rPr>
              <a:t>warehouse automation</a:t>
            </a:r>
            <a:endParaRPr sz="1800">
              <a:solidFill>
                <a:schemeClr val="dk1"/>
              </a:solidFill>
              <a:latin typeface="Roboto Condensed"/>
              <a:ea typeface="Roboto Condensed"/>
              <a:cs typeface="Roboto Condensed"/>
              <a:sym typeface="Roboto Condensed"/>
            </a:endParaRPr>
          </a:p>
          <a:p>
            <a:pPr indent="-317500" lvl="1" marL="914400" rtl="0" algn="l">
              <a:lnSpc>
                <a:spcPct val="115000"/>
              </a:lnSpc>
              <a:spcBef>
                <a:spcPts val="0"/>
              </a:spcBef>
              <a:spcAft>
                <a:spcPts val="0"/>
              </a:spcAft>
              <a:buClr>
                <a:schemeClr val="dk1"/>
              </a:buClr>
              <a:buSzPts val="1400"/>
              <a:buFont typeface="Roboto Condensed Light"/>
              <a:buChar char="○"/>
            </a:pPr>
            <a:r>
              <a:rPr lang="en" sz="1400">
                <a:solidFill>
                  <a:schemeClr val="dk1"/>
                </a:solidFill>
                <a:latin typeface="Roboto Condensed Light"/>
                <a:ea typeface="Roboto Condensed Light"/>
                <a:cs typeface="Roboto Condensed Light"/>
                <a:sym typeface="Roboto Condensed Light"/>
              </a:rPr>
              <a:t>Amazon in particular is aggressively pursuing this, e.g. with their purchase of Kiva systems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6333276671_8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6333276671_8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Maggie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At the final time step, </a:t>
            </a:r>
            <a:r>
              <a:rPr i="1" lang="en"/>
              <a:t>T</a:t>
            </a:r>
            <a:r>
              <a:rPr lang="en"/>
              <a:t>, the </a:t>
            </a:r>
            <a:r>
              <a:rPr lang="en">
                <a:solidFill>
                  <a:schemeClr val="dk1"/>
                </a:solidFill>
              </a:rPr>
              <a:t>robot closes the gripper and evaluates the success of the grasp, producing a label l_i.</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record the final pose, and as a result, we get v_t, the task-space motion.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Each grasp attempt results in T training samples, given by (I_t^i, p_T^i - p, I_t).</a:t>
            </a:r>
            <a:endParaRPr>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62efd1b9d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62efd1b9d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Maggie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After Google got this dataset, they fed it into this CNN that predicts the probability of success of a given motor command.</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was difficult because the network had to parse the current camera image, locate the gripper, and determine whether moving the gripper according to the motor command would put it in a position where closing the fingers will pick up an object.</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6" name="Shape 986"/>
        <p:cNvGrpSpPr/>
        <p:nvPr/>
      </p:nvGrpSpPr>
      <p:grpSpPr>
        <a:xfrm>
          <a:off x="0" y="0"/>
          <a:ext cx="0" cy="0"/>
          <a:chOff x="0" y="0"/>
          <a:chExt cx="0" cy="0"/>
        </a:xfrm>
      </p:grpSpPr>
      <p:sp>
        <p:nvSpPr>
          <p:cNvPr id="987" name="Google Shape;987;g6333276671_8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6333276671_8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Maggie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network first takes in the current image and an unoccluded image of the setup. It goes through five </a:t>
            </a:r>
            <a:r>
              <a:rPr lang="en">
                <a:solidFill>
                  <a:schemeClr val="dk1"/>
                </a:solidFill>
              </a:rPr>
              <a:t>convolutional</a:t>
            </a:r>
            <a:r>
              <a:rPr lang="en">
                <a:solidFill>
                  <a:schemeClr val="dk1"/>
                </a:solidFill>
              </a:rPr>
              <a:t> layers each with batch normalization, followed by max pooling.</a:t>
            </a:r>
            <a:endParaRPr>
              <a:solidFill>
                <a:schemeClr val="dk1"/>
              </a:solidFill>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rPr lang="en">
                <a:solidFill>
                  <a:srgbClr val="333333"/>
                </a:solidFill>
                <a:highlight>
                  <a:srgbClr val="FFFFFF"/>
                </a:highlight>
              </a:rPr>
              <a:t>-----</a:t>
            </a:r>
            <a:endParaRPr>
              <a:solidFill>
                <a:srgbClr val="333333"/>
              </a:solidFill>
              <a:highlight>
                <a:srgbClr val="FFFFFF"/>
              </a:highlight>
            </a:endParaRPr>
          </a:p>
          <a:p>
            <a:pPr indent="0" lvl="0" marL="0" rtl="0" algn="l">
              <a:spcBef>
                <a:spcPts val="0"/>
              </a:spcBef>
              <a:spcAft>
                <a:spcPts val="0"/>
              </a:spcAft>
              <a:buNone/>
            </a:pPr>
            <a:r>
              <a:rPr lang="en">
                <a:solidFill>
                  <a:srgbClr val="333333"/>
                </a:solidFill>
                <a:highlight>
                  <a:srgbClr val="FFFFFF"/>
                </a:highlight>
              </a:rPr>
              <a:t>6x6 convolution with stride 2</a:t>
            </a:r>
            <a:endParaRPr>
              <a:solidFill>
                <a:srgbClr val="333333"/>
              </a:solidFill>
              <a:highlight>
                <a:srgbClr val="FFFFFF"/>
              </a:highlight>
            </a:endParaRPr>
          </a:p>
          <a:p>
            <a:pPr indent="0" lvl="0" marL="0" rtl="0" algn="l">
              <a:spcBef>
                <a:spcPts val="0"/>
              </a:spcBef>
              <a:spcAft>
                <a:spcPts val="0"/>
              </a:spcAft>
              <a:buNone/>
            </a:pPr>
            <a:r>
              <a:rPr lang="en">
                <a:solidFill>
                  <a:srgbClr val="333333"/>
                </a:solidFill>
                <a:highlight>
                  <a:srgbClr val="FFFFFF"/>
                </a:highlight>
              </a:rPr>
              <a:t>3x3 max-pooling</a:t>
            </a:r>
            <a:endParaRPr>
              <a:solidFill>
                <a:srgbClr val="333333"/>
              </a:solidFill>
              <a:highlight>
                <a:srgbClr val="FFFFFF"/>
              </a:highlight>
            </a:endParaRPr>
          </a:p>
          <a:p>
            <a:pPr indent="0" lvl="0" marL="0" rtl="0" algn="l">
              <a:spcBef>
                <a:spcPts val="0"/>
              </a:spcBef>
              <a:spcAft>
                <a:spcPts val="0"/>
              </a:spcAft>
              <a:buNone/>
            </a:pPr>
            <a:r>
              <a:rPr lang="en">
                <a:solidFill>
                  <a:srgbClr val="333333"/>
                </a:solidFill>
                <a:highlight>
                  <a:srgbClr val="FFFFFF"/>
                </a:highlight>
              </a:rPr>
              <a:t>six 5x5 convolutions</a:t>
            </a:r>
            <a:endParaRPr>
              <a:solidFill>
                <a:srgbClr val="333333"/>
              </a:solidFill>
              <a:highlight>
                <a:srgbClr val="FFFFFF"/>
              </a:highlight>
            </a:endParaRPr>
          </a:p>
          <a:p>
            <a:pPr indent="0" lvl="0" marL="0" rtl="0" algn="l">
              <a:spcBef>
                <a:spcPts val="0"/>
              </a:spcBef>
              <a:spcAft>
                <a:spcPts val="0"/>
              </a:spcAft>
              <a:buNone/>
            </a:pPr>
            <a:r>
              <a:rPr lang="en">
                <a:solidFill>
                  <a:srgbClr val="333333"/>
                </a:solidFill>
                <a:highlight>
                  <a:srgbClr val="FFFFFF"/>
                </a:highlight>
              </a:rPr>
              <a:t>3x3 max-pooling layer</a:t>
            </a:r>
            <a:endParaRPr>
              <a:solidFill>
                <a:srgbClr val="333333"/>
              </a:solidFill>
              <a:highlight>
                <a:srgbClr val="FFFFFF"/>
              </a:highligh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9" name="Shape 999"/>
        <p:cNvGrpSpPr/>
        <p:nvPr/>
      </p:nvGrpSpPr>
      <p:grpSpPr>
        <a:xfrm>
          <a:off x="0" y="0"/>
          <a:ext cx="0" cy="0"/>
          <a:chOff x="0" y="0"/>
          <a:chExt cx="0" cy="0"/>
        </a:xfrm>
      </p:grpSpPr>
      <p:sp>
        <p:nvSpPr>
          <p:cNvPr id="1000" name="Google Shape;1000;g6333276671_8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6333276671_8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Maggie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motor command, which is represented by a 3D translation vector and a sine-cosine encoding of the change in orientation of the gripper about the vertical axis, is then sent to a fully connected layer, which is then </a:t>
            </a:r>
            <a:r>
              <a:rPr lang="en">
                <a:solidFill>
                  <a:schemeClr val="dk1"/>
                </a:solidFill>
              </a:rPr>
              <a:t>concatenated</a:t>
            </a:r>
            <a:r>
              <a:rPr lang="en">
                <a:solidFill>
                  <a:schemeClr val="dk1"/>
                </a:solidFill>
              </a:rPr>
              <a:t> with the visual activations.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solidFill>
                <a:srgbClr val="333333"/>
              </a:solidFill>
              <a:highlight>
                <a:srgbClr val="FFFFFF"/>
              </a:highlight>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2" name="Shape 1012"/>
        <p:cNvGrpSpPr/>
        <p:nvPr/>
      </p:nvGrpSpPr>
      <p:grpSpPr>
        <a:xfrm>
          <a:off x="0" y="0"/>
          <a:ext cx="0" cy="0"/>
          <a:chOff x="0" y="0"/>
          <a:chExt cx="0" cy="0"/>
        </a:xfrm>
      </p:grpSpPr>
      <p:sp>
        <p:nvSpPr>
          <p:cNvPr id="1013" name="Google Shape;1013;g6343cf69a8_2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6343cf69a8_2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Maggie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Someone on HOTCRP asked why the vector was added after the image, and that’s actually pretty common practice in CNNs, especially with different data types.</a:t>
            </a:r>
            <a:endParaRPr/>
          </a:p>
          <a:p>
            <a:pPr indent="0" lvl="0" marL="0" rtl="0" algn="l">
              <a:spcBef>
                <a:spcPts val="0"/>
              </a:spcBef>
              <a:spcAft>
                <a:spcPts val="0"/>
              </a:spcAft>
              <a:buNone/>
            </a:pPr>
            <a:r>
              <a:t/>
            </a:r>
            <a:endParaRPr>
              <a:solidFill>
                <a:srgbClr val="333333"/>
              </a:solidFill>
              <a:highlight>
                <a:srgbClr val="FFFFFF"/>
              </a:highlight>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6333276671_8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7" name="Google Shape;1027;g6333276671_8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Maggie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 combined activations are fed through another 9 CNN layers.</a:t>
            </a:r>
            <a:endParaRPr>
              <a:solidFill>
                <a:srgbClr val="333333"/>
              </a:solidFill>
              <a:highlight>
                <a:srgbClr val="FFFFFF"/>
              </a:highlight>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6333276671_8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6333276671_8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Maggie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Lastly, t</a:t>
            </a:r>
            <a:r>
              <a:rPr lang="en">
                <a:solidFill>
                  <a:schemeClr val="dk1"/>
                </a:solidFill>
              </a:rPr>
              <a:t>he output features are fed into 2 FC layers with sigmoid activation to predict grasp success probability.</a:t>
            </a:r>
            <a:endParaRPr/>
          </a:p>
          <a:p>
            <a:pPr indent="0" lvl="0" marL="0" rtl="0" algn="l">
              <a:spcBef>
                <a:spcPts val="0"/>
              </a:spcBef>
              <a:spcAft>
                <a:spcPts val="0"/>
              </a:spcAft>
              <a:buNone/>
            </a:pPr>
            <a:r>
              <a:t/>
            </a:r>
            <a:endParaRPr>
              <a:solidFill>
                <a:srgbClr val="333333"/>
              </a:solidFill>
              <a:highlight>
                <a:srgbClr val="FFFFFF"/>
              </a:highlight>
            </a:endParaRPr>
          </a:p>
          <a:p>
            <a:pPr indent="0" lvl="0" marL="0" rtl="0" algn="l">
              <a:spcBef>
                <a:spcPts val="0"/>
              </a:spcBef>
              <a:spcAft>
                <a:spcPts val="0"/>
              </a:spcAft>
              <a:buNone/>
            </a:pPr>
            <a:r>
              <a:rPr lang="en">
                <a:solidFill>
                  <a:srgbClr val="333333"/>
                </a:solidFill>
                <a:highlight>
                  <a:srgbClr val="FFFFFF"/>
                </a:highlight>
              </a:rPr>
              <a:t>So I covered the CNN architecture used in this paper -- does anyone have any questions?</a:t>
            </a:r>
            <a:endParaRPr>
              <a:solidFill>
                <a:srgbClr val="333333"/>
              </a:solidFill>
              <a:highlight>
                <a:srgbClr val="FFFFFF"/>
              </a:highligh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6333276671_6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6333276671_6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Maggie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I’m going to talk about how they created a continuous visual servoing function to control the robot.</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6333276671_8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6333276671_8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Maggie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the servoing function. It’s quite simple. Instead of sampling points randomly to get the best motor command, v_t, they use a gradient-free optimization method.</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4" name="Shape 1074"/>
        <p:cNvGrpSpPr/>
        <p:nvPr/>
      </p:nvGrpSpPr>
      <p:grpSpPr>
        <a:xfrm>
          <a:off x="0" y="0"/>
          <a:ext cx="0" cy="0"/>
          <a:chOff x="0" y="0"/>
          <a:chExt cx="0" cy="0"/>
        </a:xfrm>
      </p:grpSpPr>
      <p:sp>
        <p:nvSpPr>
          <p:cNvPr id="1075" name="Google Shape;1075;g62fc3d283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6" name="Google Shape;1076;g62fc3d283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Maggie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intuition on how CEM works is that a batch of N values gets sampled at each iteration. M of these N points gets used to fit a Gaussian distribution.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repeats until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Monte Carlo method for importance sampling and optimization</a:t>
            </a:r>
            <a:endParaRPr/>
          </a:p>
          <a:p>
            <a:pPr indent="-298450" lvl="0" marL="457200" rtl="0" algn="l">
              <a:spcBef>
                <a:spcPts val="0"/>
              </a:spcBef>
              <a:spcAft>
                <a:spcPts val="0"/>
              </a:spcAft>
              <a:buSzPts val="1100"/>
              <a:buChar char="-"/>
            </a:pPr>
            <a:r>
              <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Simplest approach would be to randomly sample candidate vt, then choose the one with the highest score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Better method, CEM - gradient-free optimization</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3cdebd0c6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3cdebd0c6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latin typeface="Roboto Condensed Light"/>
                <a:ea typeface="Roboto Condensed Light"/>
                <a:cs typeface="Roboto Condensed Light"/>
                <a:sym typeface="Roboto Condensed Light"/>
              </a:rPr>
              <a:t>(huge control space): Typical industrial robot arms have 7 degrees of freedom. A single robot hand has 24 degrees of freedom!</a:t>
            </a:r>
            <a:endParaRPr sz="1400">
              <a:solidFill>
                <a:schemeClr val="dk1"/>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0"/>
              </a:spcAft>
              <a:buNone/>
            </a:pPr>
            <a:r>
              <a:rPr lang="en" sz="1400">
                <a:solidFill>
                  <a:schemeClr val="dk1"/>
                </a:solidFill>
                <a:latin typeface="Roboto Condensed Light"/>
                <a:ea typeface="Roboto Condensed Light"/>
                <a:cs typeface="Roboto Condensed Light"/>
                <a:sym typeface="Roboto Condensed Light"/>
              </a:rPr>
              <a:t>(problem easy to state) Build a robot that can grasp different kinds of objects, without dropping them, and move them to a desired position / orientation</a:t>
            </a:r>
            <a:endParaRPr/>
          </a:p>
          <a:p>
            <a:pPr indent="-342900" lvl="0" marL="457200" rtl="0" algn="l">
              <a:lnSpc>
                <a:spcPct val="115000"/>
              </a:lnSpc>
              <a:spcBef>
                <a:spcPts val="1600"/>
              </a:spcBef>
              <a:spcAft>
                <a:spcPts val="0"/>
              </a:spcAft>
              <a:buClr>
                <a:schemeClr val="dk1"/>
              </a:buClr>
              <a:buSzPts val="1800"/>
              <a:buFont typeface="Roboto Condensed Light"/>
              <a:buChar char="●"/>
            </a:pPr>
            <a:r>
              <a:rPr lang="en" sz="1800">
                <a:solidFill>
                  <a:schemeClr val="dk1"/>
                </a:solidFill>
                <a:latin typeface="Roboto Condensed Light"/>
                <a:ea typeface="Roboto Condensed Light"/>
                <a:cs typeface="Roboto Condensed Light"/>
                <a:sym typeface="Roboto Condensed Light"/>
              </a:rPr>
              <a:t>The problem closest to commercial applications is </a:t>
            </a:r>
            <a:r>
              <a:rPr lang="en" sz="1800">
                <a:solidFill>
                  <a:schemeClr val="dk1"/>
                </a:solidFill>
                <a:latin typeface="Roboto Condensed"/>
                <a:ea typeface="Roboto Condensed"/>
                <a:cs typeface="Roboto Condensed"/>
                <a:sym typeface="Roboto Condensed"/>
              </a:rPr>
              <a:t>warehouse automation</a:t>
            </a:r>
            <a:endParaRPr sz="1800">
              <a:solidFill>
                <a:schemeClr val="dk1"/>
              </a:solidFill>
              <a:latin typeface="Roboto Condensed"/>
              <a:ea typeface="Roboto Condensed"/>
              <a:cs typeface="Roboto Condensed"/>
              <a:sym typeface="Roboto Condensed"/>
            </a:endParaRPr>
          </a:p>
          <a:p>
            <a:pPr indent="-317500" lvl="1" marL="914400" rtl="0" algn="l">
              <a:lnSpc>
                <a:spcPct val="115000"/>
              </a:lnSpc>
              <a:spcBef>
                <a:spcPts val="0"/>
              </a:spcBef>
              <a:spcAft>
                <a:spcPts val="0"/>
              </a:spcAft>
              <a:buClr>
                <a:schemeClr val="dk1"/>
              </a:buClr>
              <a:buSzPts val="1400"/>
              <a:buFont typeface="Roboto Condensed Light"/>
              <a:buChar char="○"/>
            </a:pPr>
            <a:r>
              <a:rPr lang="en" sz="1400">
                <a:solidFill>
                  <a:schemeClr val="dk1"/>
                </a:solidFill>
                <a:latin typeface="Roboto Condensed Light"/>
                <a:ea typeface="Roboto Condensed Light"/>
                <a:cs typeface="Roboto Condensed Light"/>
                <a:sym typeface="Roboto Condensed Light"/>
              </a:rPr>
              <a:t>Amazon in particular is aggressively pursuing this, e.g. with their purchase of Kiva systems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6" name="Shape 1086"/>
        <p:cNvGrpSpPr/>
        <p:nvPr/>
      </p:nvGrpSpPr>
      <p:grpSpPr>
        <a:xfrm>
          <a:off x="0" y="0"/>
          <a:ext cx="0" cy="0"/>
          <a:chOff x="0" y="0"/>
          <a:chExt cx="0" cy="0"/>
        </a:xfrm>
      </p:grpSpPr>
      <p:sp>
        <p:nvSpPr>
          <p:cNvPr id="1087" name="Google Shape;1087;g6333276671_8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6333276671_8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Maggie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Evaluate p = g(I_t, 0)/ g(I_t, v_t*), where the 0 corresponds to no motion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this probability is greater than 0.9, then there is very little benefit to moving again, so we just close the gripper.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If the probability is less than 0.5, then modify the best policy to raise the gripper height and then execute this policy.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Otherwise, we execute our best policy.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limitation to this is that it’s pretty ad-hoc.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Any questions?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6333276671_8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6333276671_8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Maggie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Relationship between training the grasp prediction network and reinforcement learning.</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6333276671_8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6333276671_8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Maggie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Each grasp attempt consists of T time steps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At the start of training, T=2; by the end, T=10</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The robot always attempts to pick up the object after the last time step</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It can also try to grasp earlier if it detects convergence</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One attempt generates T training samples (I</a:t>
            </a:r>
            <a:r>
              <a:rPr baseline="-25000" lang="en">
                <a:solidFill>
                  <a:schemeClr val="dk1"/>
                </a:solidFill>
              </a:rPr>
              <a:t>t</a:t>
            </a:r>
            <a:r>
              <a:rPr lang="en">
                <a:solidFill>
                  <a:schemeClr val="dk1"/>
                </a:solidFill>
              </a:rPr>
              <a:t>, p</a:t>
            </a:r>
            <a:r>
              <a:rPr baseline="-25000" lang="en">
                <a:solidFill>
                  <a:schemeClr val="dk1"/>
                </a:solidFill>
              </a:rPr>
              <a:t>T</a:t>
            </a:r>
            <a:r>
              <a:rPr lang="en">
                <a:solidFill>
                  <a:schemeClr val="dk1"/>
                </a:solidFill>
              </a:rPr>
              <a:t> - p</a:t>
            </a:r>
            <a:r>
              <a:rPr baseline="-25000" lang="en">
                <a:solidFill>
                  <a:schemeClr val="dk1"/>
                </a:solidFill>
              </a:rPr>
              <a:t>t</a:t>
            </a:r>
            <a:r>
              <a:rPr lang="en">
                <a:solidFill>
                  <a:schemeClr val="dk1"/>
                </a:solidFill>
              </a:rPr>
              <a:t>, 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a:t>
            </a:r>
            <a:r>
              <a:rPr baseline="-25000" lang="en">
                <a:solidFill>
                  <a:schemeClr val="dk1"/>
                </a:solidFill>
              </a:rPr>
              <a:t>t</a:t>
            </a:r>
            <a:r>
              <a:rPr lang="en">
                <a:solidFill>
                  <a:schemeClr val="dk1"/>
                </a:solidFill>
              </a:rPr>
              <a:t> is the camera image, p</a:t>
            </a:r>
            <a:r>
              <a:rPr baseline="-25000" lang="en">
                <a:solidFill>
                  <a:schemeClr val="dk1"/>
                </a:solidFill>
              </a:rPr>
              <a:t>T</a:t>
            </a:r>
            <a:r>
              <a:rPr lang="en">
                <a:solidFill>
                  <a:schemeClr val="dk1"/>
                </a:solidFill>
              </a:rPr>
              <a:t> is the final position, p</a:t>
            </a:r>
            <a:r>
              <a:rPr baseline="-25000" lang="en">
                <a:solidFill>
                  <a:schemeClr val="dk1"/>
                </a:solidFill>
              </a:rPr>
              <a:t>t</a:t>
            </a:r>
            <a:r>
              <a:rPr lang="en">
                <a:solidFill>
                  <a:schemeClr val="dk1"/>
                </a:solidFill>
              </a:rPr>
              <a:t> is the current position, L success label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Observe that the motor input v</a:t>
            </a:r>
            <a:r>
              <a:rPr baseline="-25000" lang="en">
                <a:solidFill>
                  <a:schemeClr val="dk1"/>
                </a:solidFill>
              </a:rPr>
              <a:t>t</a:t>
            </a:r>
            <a:r>
              <a:rPr lang="en">
                <a:solidFill>
                  <a:schemeClr val="dk1"/>
                </a:solidFill>
              </a:rPr>
              <a:t> = p</a:t>
            </a:r>
            <a:r>
              <a:rPr baseline="-25000" lang="en">
                <a:solidFill>
                  <a:schemeClr val="dk1"/>
                </a:solidFill>
              </a:rPr>
              <a:t>T</a:t>
            </a:r>
            <a:r>
              <a:rPr lang="en">
                <a:solidFill>
                  <a:schemeClr val="dk1"/>
                </a:solidFill>
              </a:rPr>
              <a:t> - p</a:t>
            </a:r>
            <a:r>
              <a:rPr baseline="-25000" lang="en">
                <a:solidFill>
                  <a:schemeClr val="dk1"/>
                </a:solidFill>
              </a:rPr>
              <a:t>t</a:t>
            </a:r>
            <a:r>
              <a:rPr lang="en">
                <a:solidFill>
                  <a:schemeClr val="dk1"/>
                </a:solidFill>
              </a:rPr>
              <a:t> is the distance to the eventual final position</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1" name="Shape 1121"/>
        <p:cNvGrpSpPr/>
        <p:nvPr/>
      </p:nvGrpSpPr>
      <p:grpSpPr>
        <a:xfrm>
          <a:off x="0" y="0"/>
          <a:ext cx="0" cy="0"/>
          <a:chOff x="0" y="0"/>
          <a:chExt cx="0" cy="0"/>
        </a:xfrm>
      </p:grpSpPr>
      <p:sp>
        <p:nvSpPr>
          <p:cNvPr id="1122" name="Google Shape;1122;g6333276671_6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6333276671_6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Maggie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Main contributions of this work are:</a:t>
            </a:r>
            <a:endParaRPr/>
          </a:p>
          <a:p>
            <a:pPr indent="-298450" lvl="0" marL="457200" rtl="0" algn="l">
              <a:spcBef>
                <a:spcPts val="0"/>
              </a:spcBef>
              <a:spcAft>
                <a:spcPts val="0"/>
              </a:spcAft>
              <a:buSzPts val="1100"/>
              <a:buAutoNum type="arabicPeriod"/>
            </a:pPr>
            <a:r>
              <a:rPr lang="en"/>
              <a:t>Method for learning continuous visual servoing for robotic grasping from monocular images</a:t>
            </a:r>
            <a:endParaRPr/>
          </a:p>
          <a:p>
            <a:pPr indent="-298450" lvl="0" marL="457200" rtl="0" algn="l">
              <a:spcBef>
                <a:spcPts val="0"/>
              </a:spcBef>
              <a:spcAft>
                <a:spcPts val="0"/>
              </a:spcAft>
              <a:buSzPts val="1100"/>
              <a:buAutoNum type="arabicPeriod"/>
            </a:pPr>
            <a:r>
              <a:rPr lang="en"/>
              <a:t>Novel CNN architecture for learning to predict the outcome of a grasp attempt</a:t>
            </a:r>
            <a:endParaRPr/>
          </a:p>
          <a:p>
            <a:pPr indent="-298450" lvl="0" marL="457200" rtl="0" algn="l">
              <a:spcBef>
                <a:spcPts val="0"/>
              </a:spcBef>
              <a:spcAft>
                <a:spcPts val="0"/>
              </a:spcAft>
              <a:buSzPts val="1100"/>
              <a:buAutoNum type="arabicPeriod"/>
            </a:pPr>
            <a:r>
              <a:rPr lang="en"/>
              <a:t>Large-scale data collection framework for robotic grasps.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3" name="Shape 1133"/>
        <p:cNvGrpSpPr/>
        <p:nvPr/>
      </p:nvGrpSpPr>
      <p:grpSpPr>
        <a:xfrm>
          <a:off x="0" y="0"/>
          <a:ext cx="0" cy="0"/>
          <a:chOff x="0" y="0"/>
          <a:chExt cx="0" cy="0"/>
        </a:xfrm>
      </p:grpSpPr>
      <p:sp>
        <p:nvSpPr>
          <p:cNvPr id="1134" name="Google Shape;1134;g62efd1b9d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5" name="Google Shape;1135;g62efd1b9d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Maggie</a:t>
            </a:r>
            <a:endParaRPr>
              <a:solidFill>
                <a:schemeClr val="dk1"/>
              </a:solidFill>
            </a:endParaRPr>
          </a:p>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62efd1b9d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62efd1b9d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Maggie</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62efd1b9d8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62efd1b9d8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Maggie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62efd1b9d8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62efd1b9d8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Maggie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62fc3d283a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62fc3d283a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Maggie</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8" name="Shape 1188"/>
        <p:cNvGrpSpPr/>
        <p:nvPr/>
      </p:nvGrpSpPr>
      <p:grpSpPr>
        <a:xfrm>
          <a:off x="0" y="0"/>
          <a:ext cx="0" cy="0"/>
          <a:chOff x="0" y="0"/>
          <a:chExt cx="0" cy="0"/>
        </a:xfrm>
      </p:grpSpPr>
      <p:sp>
        <p:nvSpPr>
          <p:cNvPr id="1189" name="Google Shape;1189;g6333276671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6333276671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Maggie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62efd1b9d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62efd1b9d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Grace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9" name="Shape 1199"/>
        <p:cNvGrpSpPr/>
        <p:nvPr/>
      </p:nvGrpSpPr>
      <p:grpSpPr>
        <a:xfrm>
          <a:off x="0" y="0"/>
          <a:ext cx="0" cy="0"/>
          <a:chOff x="0" y="0"/>
          <a:chExt cx="0" cy="0"/>
        </a:xfrm>
      </p:grpSpPr>
      <p:sp>
        <p:nvSpPr>
          <p:cNvPr id="1200" name="Google Shape;1200;g62efd1b9d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62efd1b9d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5" name="Shape 1205"/>
        <p:cNvGrpSpPr/>
        <p:nvPr/>
      </p:nvGrpSpPr>
      <p:grpSpPr>
        <a:xfrm>
          <a:off x="0" y="0"/>
          <a:ext cx="0" cy="0"/>
          <a:chOff x="0" y="0"/>
          <a:chExt cx="0" cy="0"/>
        </a:xfrm>
      </p:grpSpPr>
      <p:sp>
        <p:nvSpPr>
          <p:cNvPr id="1206" name="Google Shape;1206;g6343cf69a8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6343cf69a8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62efd1b9d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62efd1b9d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6343cf69a8_1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6343cf69a8_1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62efd1b9d8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62efd1b9d8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3" name="Shape 1253"/>
        <p:cNvGrpSpPr/>
        <p:nvPr/>
      </p:nvGrpSpPr>
      <p:grpSpPr>
        <a:xfrm>
          <a:off x="0" y="0"/>
          <a:ext cx="0" cy="0"/>
          <a:chOff x="0" y="0"/>
          <a:chExt cx="0" cy="0"/>
        </a:xfrm>
      </p:grpSpPr>
      <p:sp>
        <p:nvSpPr>
          <p:cNvPr id="1254" name="Google Shape;1254;g6333276671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6333276671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6" name="Shape 1266"/>
        <p:cNvGrpSpPr/>
        <p:nvPr/>
      </p:nvGrpSpPr>
      <p:grpSpPr>
        <a:xfrm>
          <a:off x="0" y="0"/>
          <a:ext cx="0" cy="0"/>
          <a:chOff x="0" y="0"/>
          <a:chExt cx="0" cy="0"/>
        </a:xfrm>
      </p:grpSpPr>
      <p:sp>
        <p:nvSpPr>
          <p:cNvPr id="1267" name="Google Shape;1267;g6343cf69a8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6343cf69a8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9" name="Shape 1279"/>
        <p:cNvGrpSpPr/>
        <p:nvPr/>
      </p:nvGrpSpPr>
      <p:grpSpPr>
        <a:xfrm>
          <a:off x="0" y="0"/>
          <a:ext cx="0" cy="0"/>
          <a:chOff x="0" y="0"/>
          <a:chExt cx="0" cy="0"/>
        </a:xfrm>
      </p:grpSpPr>
      <p:sp>
        <p:nvSpPr>
          <p:cNvPr id="1280" name="Google Shape;1280;g6343cf69a8_1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6343cf69a8_1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62efd1b9d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62efd1b9d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6343cf69a8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6343cf69a8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MSE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5.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4.png"/><Relationship Id="rId4" Type="http://schemas.openxmlformats.org/officeDocument/2006/relationships/image" Target="../media/image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5.png"/><Relationship Id="rId4" Type="http://schemas.openxmlformats.org/officeDocument/2006/relationships/image" Target="../media/image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5.png"/><Relationship Id="rId4" Type="http://schemas.openxmlformats.org/officeDocument/2006/relationships/image" Target="../media/image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5.png"/><Relationship Id="rId4" Type="http://schemas.openxmlformats.org/officeDocument/2006/relationships/image" Target="../media/image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5.png"/><Relationship Id="rId4" Type="http://schemas.openxmlformats.org/officeDocument/2006/relationships/image" Target="../media/image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5.png"/><Relationship Id="rId4" Type="http://schemas.openxmlformats.org/officeDocument/2006/relationships/image" Target="../media/image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8.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40.png"/><Relationship Id="rId8" Type="http://schemas.openxmlformats.org/officeDocument/2006/relationships/image" Target="../media/image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png"/><Relationship Id="rId4" Type="http://schemas.openxmlformats.org/officeDocument/2006/relationships/image" Target="../media/image4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7.png"/><Relationship Id="rId4" Type="http://schemas.openxmlformats.org/officeDocument/2006/relationships/image" Target="../media/image4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7.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7.png"/><Relationship Id="rId4" Type="http://schemas.openxmlformats.org/officeDocument/2006/relationships/image" Target="../media/image4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7.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7.png"/><Relationship Id="rId4" Type="http://schemas.openxmlformats.org/officeDocument/2006/relationships/image" Target="../media/image4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7.png"/><Relationship Id="rId4" Type="http://schemas.openxmlformats.org/officeDocument/2006/relationships/image" Target="../media/image4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7.png"/><Relationship Id="rId4" Type="http://schemas.openxmlformats.org/officeDocument/2006/relationships/image" Target="../media/image4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hyperlink" Target="http://www.youtube.com/watch?v=jwSbzNHGflM" TargetMode="External"/><Relationship Id="rId4" Type="http://schemas.openxmlformats.org/officeDocument/2006/relationships/image" Target="../media/image42.jpg"/><Relationship Id="rId5" Type="http://schemas.openxmlformats.org/officeDocument/2006/relationships/image" Target="../media/image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7.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comments" Target="../comments/comment5.xml"/><Relationship Id="rId4" Type="http://schemas.openxmlformats.org/officeDocument/2006/relationships/hyperlink" Target="https://gym.openai.com/docs/" TargetMode="External"/><Relationship Id="rId5" Type="http://schemas.openxmlformats.org/officeDocument/2006/relationships/hyperlink" Target="https://github.com/openai/gym" TargetMode="External"/><Relationship Id="rId6" Type="http://schemas.openxmlformats.org/officeDocument/2006/relationships/image" Target="../media/image7.png"/><Relationship Id="rId7" Type="http://schemas.openxmlformats.org/officeDocument/2006/relationships/image" Target="../media/image5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hyperlink" Target="http://mujoco.org/" TargetMode="External"/><Relationship Id="rId4" Type="http://schemas.openxmlformats.org/officeDocument/2006/relationships/image" Target="../media/image7.png"/><Relationship Id="rId5" Type="http://schemas.openxmlformats.org/officeDocument/2006/relationships/image" Target="../media/image5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7.png"/><Relationship Id="rId4" Type="http://schemas.openxmlformats.org/officeDocument/2006/relationships/image" Target="../media/image44.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7.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7.png"/><Relationship Id="rId4" Type="http://schemas.openxmlformats.org/officeDocument/2006/relationships/image" Target="../media/image60.png"/><Relationship Id="rId5" Type="http://schemas.openxmlformats.org/officeDocument/2006/relationships/image" Target="../media/image59.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comments" Target="../comments/comment6.xml"/><Relationship Id="rId4" Type="http://schemas.openxmlformats.org/officeDocument/2006/relationships/hyperlink" Target="https://giant.gfycat.com/AcceptablePoorAsiaticlesserfreshwaterclam.webm" TargetMode="External"/><Relationship Id="rId9" Type="http://schemas.openxmlformats.org/officeDocument/2006/relationships/image" Target="../media/image57.png"/><Relationship Id="rId5" Type="http://schemas.openxmlformats.org/officeDocument/2006/relationships/hyperlink" Target="https://www.youtube.com/watch?v=ZdgWlNoh_Ss" TargetMode="External"/><Relationship Id="rId6" Type="http://schemas.openxmlformats.org/officeDocument/2006/relationships/hyperlink" Target="https://www.youtube.com/watch?v=bLFcCIuvoMQ&amp;feature=youtu.be&amp;t=27" TargetMode="External"/><Relationship Id="rId7" Type="http://schemas.openxmlformats.org/officeDocument/2006/relationships/image" Target="../media/image7.png"/><Relationship Id="rId8" Type="http://schemas.openxmlformats.org/officeDocument/2006/relationships/image" Target="../media/image5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7.png"/><Relationship Id="rId4" Type="http://schemas.openxmlformats.org/officeDocument/2006/relationships/image" Target="../media/image61.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7.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hyperlink" Target="http://www.youtube.com/watch?v=-2aBPn5DVB8" TargetMode="External"/><Relationship Id="rId4" Type="http://schemas.openxmlformats.org/officeDocument/2006/relationships/image" Target="../media/image46.jpg"/><Relationship Id="rId5" Type="http://schemas.openxmlformats.org/officeDocument/2006/relationships/image" Target="../media/image7.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jpg"/><Relationship Id="rId6"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9.jpg"/><Relationship Id="rId6"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8.pn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8.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15.png"/><Relationship Id="rId5"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8.png"/><Relationship Id="rId4" Type="http://schemas.openxmlformats.org/officeDocument/2006/relationships/image" Target="../media/image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18.png"/><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jp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7.png"/><Relationship Id="rId7"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1.jp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7.png"/><Relationship Id="rId7"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png"/><Relationship Id="rId4" Type="http://schemas.openxmlformats.org/officeDocument/2006/relationships/image" Target="../media/image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png"/><Relationship Id="rId4" Type="http://schemas.openxmlformats.org/officeDocument/2006/relationships/image" Target="../media/image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jpg"/><Relationship Id="rId4" Type="http://schemas.openxmlformats.org/officeDocument/2006/relationships/image" Target="../media/image24.jpg"/><Relationship Id="rId5"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3.gif"/><Relationship Id="rId4" Type="http://schemas.openxmlformats.org/officeDocument/2006/relationships/image" Target="../media/image52.gif"/><Relationship Id="rId5"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jp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1.jpg"/><Relationship Id="rId4" Type="http://schemas.openxmlformats.org/officeDocument/2006/relationships/image" Target="../media/image7.png"/><Relationship Id="rId5" Type="http://schemas.openxmlformats.org/officeDocument/2006/relationships/image" Target="../media/image58.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1.jpg"/><Relationship Id="rId4" Type="http://schemas.openxmlformats.org/officeDocument/2006/relationships/image" Target="../media/image7.png"/><Relationship Id="rId5" Type="http://schemas.openxmlformats.org/officeDocument/2006/relationships/image" Target="../media/image58.gif"/><Relationship Id="rId6" Type="http://schemas.openxmlformats.org/officeDocument/2006/relationships/image" Target="../media/image12.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jpg"/><Relationship Id="rId4" Type="http://schemas.openxmlformats.org/officeDocument/2006/relationships/image" Target="../media/image5.gif"/><Relationship Id="rId5"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3.gif"/><Relationship Id="rId4" Type="http://schemas.openxmlformats.org/officeDocument/2006/relationships/image" Target="../media/image26.gif"/><Relationship Id="rId5"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5.jpg"/><Relationship Id="rId4"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5.jpg"/><Relationship Id="rId4" Type="http://schemas.openxmlformats.org/officeDocument/2006/relationships/image" Target="../media/image7.png"/><Relationship Id="rId5" Type="http://schemas.openxmlformats.org/officeDocument/2006/relationships/image" Target="../media/image5.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16.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54.gif"/><Relationship Id="rId5" Type="http://schemas.openxmlformats.org/officeDocument/2006/relationships/image" Target="../media/image16.g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png"/><Relationship Id="rId4" Type="http://schemas.openxmlformats.org/officeDocument/2006/relationships/image" Target="../media/image19.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7.png"/><Relationship Id="rId4" Type="http://schemas.openxmlformats.org/officeDocument/2006/relationships/image" Target="../media/image53.png"/><Relationship Id="rId5" Type="http://schemas.openxmlformats.org/officeDocument/2006/relationships/image" Target="../media/image19.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comments" Target="../comments/comment3.xml"/><Relationship Id="rId4" Type="http://schemas.openxmlformats.org/officeDocument/2006/relationships/image" Target="../media/image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20.png"/><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20.png"/><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png"/><Relationship Id="rId4" Type="http://schemas.openxmlformats.org/officeDocument/2006/relationships/image" Target="../media/image64.png"/><Relationship Id="rId5" Type="http://schemas.openxmlformats.org/officeDocument/2006/relationships/image" Target="../media/image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5.png"/><Relationship Id="rId4" Type="http://schemas.openxmlformats.org/officeDocument/2006/relationships/image" Target="../media/image7.png"/><Relationship Id="rId5"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png"/><Relationship Id="rId4" Type="http://schemas.openxmlformats.org/officeDocument/2006/relationships/image" Target="../media/image2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png"/><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png"/><Relationship Id="rId4"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png"/><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png"/><Relationship Id="rId4" Type="http://schemas.openxmlformats.org/officeDocument/2006/relationships/image" Target="../media/image2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png"/><Relationship Id="rId4"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20.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png"/><Relationship Id="rId4" Type="http://schemas.openxmlformats.org/officeDocument/2006/relationships/image" Target="../media/image5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7.png"/><Relationship Id="rId4" Type="http://schemas.openxmlformats.org/officeDocument/2006/relationships/image" Target="../media/image2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0.png"/><Relationship Id="rId4" Type="http://schemas.openxmlformats.org/officeDocument/2006/relationships/image" Target="../media/image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hyperlink" Target="http://www.youtube.com/watch?v=cXaic_k80uM" TargetMode="External"/><Relationship Id="rId4" Type="http://schemas.openxmlformats.org/officeDocument/2006/relationships/image" Target="../media/image30.jpg"/><Relationship Id="rId5" Type="http://schemas.openxmlformats.org/officeDocument/2006/relationships/image" Target="../media/image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comments" Target="../comments/comment4.xml"/><Relationship Id="rId4" Type="http://schemas.openxmlformats.org/officeDocument/2006/relationships/image" Target="../media/image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2.png"/><Relationship Id="rId4" Type="http://schemas.openxmlformats.org/officeDocument/2006/relationships/image" Target="../media/image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2.png"/><Relationship Id="rId4" Type="http://schemas.openxmlformats.org/officeDocument/2006/relationships/image" Target="../media/image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2.png"/><Relationship Id="rId4" Type="http://schemas.openxmlformats.org/officeDocument/2006/relationships/image" Target="../media/image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7.png"/><Relationship Id="rId4" Type="http://schemas.openxmlformats.org/officeDocument/2006/relationships/image" Target="../media/image4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6.png"/><Relationship Id="rId4" Type="http://schemas.openxmlformats.org/officeDocument/2006/relationships/image" Target="../media/image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6.png"/><Relationship Id="rId4" Type="http://schemas.openxmlformats.org/officeDocument/2006/relationships/image" Target="../media/image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6.png"/><Relationship Id="rId4" Type="http://schemas.openxmlformats.org/officeDocument/2006/relationships/image" Target="../media/image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4.png"/><Relationship Id="rId4" Type="http://schemas.openxmlformats.org/officeDocument/2006/relationships/image" Target="../media/image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128000"/>
            <a:ext cx="8520600" cy="143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Roboto Condensed"/>
                <a:ea typeface="Roboto Condensed"/>
                <a:cs typeface="Roboto Condensed"/>
                <a:sym typeface="Roboto Condensed"/>
              </a:rPr>
              <a:t>Learning for Manipulation</a:t>
            </a:r>
            <a:endParaRPr>
              <a:latin typeface="Roboto Condensed"/>
              <a:ea typeface="Roboto Condensed"/>
              <a:cs typeface="Roboto Condensed"/>
              <a:sym typeface="Roboto Condensed"/>
            </a:endParaRPr>
          </a:p>
        </p:txBody>
      </p:sp>
      <p:sp>
        <p:nvSpPr>
          <p:cNvPr id="55" name="Google Shape;55;p13"/>
          <p:cNvSpPr txBox="1"/>
          <p:nvPr>
            <p:ph idx="1" type="subTitle"/>
          </p:nvPr>
        </p:nvSpPr>
        <p:spPr>
          <a:xfrm>
            <a:off x="311700" y="3711525"/>
            <a:ext cx="8520600" cy="117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Grace Eysenbach, Nao </a:t>
            </a:r>
            <a:r>
              <a:rPr lang="en">
                <a:latin typeface="Roboto Condensed Light"/>
                <a:ea typeface="Roboto Condensed Light"/>
                <a:cs typeface="Roboto Condensed Light"/>
                <a:sym typeface="Roboto Condensed Light"/>
              </a:rPr>
              <a:t>Ouyang</a:t>
            </a:r>
            <a:r>
              <a:rPr lang="en">
                <a:latin typeface="Roboto Condensed Light"/>
                <a:ea typeface="Roboto Condensed Light"/>
                <a:cs typeface="Roboto Condensed Light"/>
                <a:sym typeface="Roboto Condensed Light"/>
              </a:rPr>
              <a:t>,</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Maggie Wang, Michael </a:t>
            </a:r>
            <a:r>
              <a:rPr lang="en">
                <a:latin typeface="Roboto Condensed Light"/>
                <a:ea typeface="Roboto Condensed Light"/>
                <a:cs typeface="Roboto Condensed Light"/>
                <a:sym typeface="Roboto Condensed Light"/>
              </a:rPr>
              <a:t>Emanuel</a:t>
            </a:r>
            <a:endParaRPr>
              <a:latin typeface="Roboto Condensed Light"/>
              <a:ea typeface="Roboto Condensed Light"/>
              <a:cs typeface="Roboto Condensed Light"/>
              <a:sym typeface="Roboto Condensed Light"/>
            </a:endParaRPr>
          </a:p>
        </p:txBody>
      </p:sp>
      <p:pic>
        <p:nvPicPr>
          <p:cNvPr id="56" name="Google Shape;56;p13"/>
          <p:cNvPicPr preferRelativeResize="0"/>
          <p:nvPr/>
        </p:nvPicPr>
        <p:blipFill rotWithShape="1">
          <a:blip r:embed="rId4">
            <a:alphaModFix/>
          </a:blip>
          <a:srcRect b="28669" l="0" r="0" t="2378"/>
          <a:stretch/>
        </p:blipFill>
        <p:spPr>
          <a:xfrm>
            <a:off x="0" y="1596225"/>
            <a:ext cx="9144000" cy="1832400"/>
          </a:xfrm>
          <a:prstGeom prst="rect">
            <a:avLst/>
          </a:prstGeom>
          <a:noFill/>
          <a:ln>
            <a:noFill/>
          </a:ln>
        </p:spPr>
      </p:pic>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Robotic Manipulation in the Real World</a:t>
            </a:r>
            <a:endParaRPr>
              <a:solidFill>
                <a:srgbClr val="980000"/>
              </a:solidFill>
              <a:latin typeface="Roboto Condensed"/>
              <a:ea typeface="Roboto Condensed"/>
              <a:cs typeface="Roboto Condensed"/>
              <a:sym typeface="Roboto Condensed"/>
            </a:endParaRPr>
          </a:p>
        </p:txBody>
      </p:sp>
      <p:sp>
        <p:nvSpPr>
          <p:cNvPr id="148" name="Google Shape;148;p22"/>
          <p:cNvSpPr txBox="1"/>
          <p:nvPr>
            <p:ph idx="1" type="body"/>
          </p:nvPr>
        </p:nvSpPr>
        <p:spPr>
          <a:xfrm>
            <a:off x="311700" y="1152475"/>
            <a:ext cx="5825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Industrial robots have impressive achievements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But they are </a:t>
            </a:r>
            <a:r>
              <a:rPr b="1" lang="en">
                <a:solidFill>
                  <a:srgbClr val="000000"/>
                </a:solidFill>
                <a:latin typeface="Roboto Condensed"/>
                <a:ea typeface="Roboto Condensed"/>
                <a:cs typeface="Roboto Condensed"/>
                <a:sym typeface="Roboto Condensed"/>
              </a:rPr>
              <a:t>very specialized</a:t>
            </a:r>
            <a:r>
              <a:rPr lang="en">
                <a:solidFill>
                  <a:srgbClr val="000000"/>
                </a:solidFill>
                <a:latin typeface="Roboto Condensed Light"/>
                <a:ea typeface="Roboto Condensed Light"/>
                <a:cs typeface="Roboto Condensed Light"/>
                <a:sym typeface="Roboto Condensed Light"/>
              </a:rPr>
              <a:t> and work only in highly </a:t>
            </a:r>
            <a:r>
              <a:rPr b="1" lang="en">
                <a:solidFill>
                  <a:srgbClr val="000000"/>
                </a:solidFill>
                <a:latin typeface="Roboto Condensed"/>
                <a:ea typeface="Roboto Condensed"/>
                <a:cs typeface="Roboto Condensed"/>
                <a:sym typeface="Roboto Condensed"/>
              </a:rPr>
              <a:t>controlled</a:t>
            </a:r>
            <a:r>
              <a:rPr lang="en">
                <a:solidFill>
                  <a:srgbClr val="000000"/>
                </a:solidFill>
                <a:latin typeface="Roboto Condensed Light"/>
                <a:ea typeface="Roboto Condensed Light"/>
                <a:cs typeface="Roboto Condensed Light"/>
                <a:sym typeface="Roboto Condensed Light"/>
              </a:rPr>
              <a:t> environments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Humans can handle a far greater range of tasks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Applications: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Warehouse robots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Package delivery</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Hospitals:</a:t>
            </a:r>
            <a:r>
              <a:rPr lang="en">
                <a:solidFill>
                  <a:srgbClr val="D9D9D9"/>
                </a:solidFill>
                <a:latin typeface="Roboto Condensed Light"/>
                <a:ea typeface="Roboto Condensed Light"/>
                <a:cs typeface="Roboto Condensed Light"/>
                <a:sym typeface="Roboto Condensed Light"/>
              </a:rPr>
              <a:t> assisting nursing staff with bed linens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Home:</a:t>
            </a:r>
            <a:r>
              <a:rPr lang="en">
                <a:solidFill>
                  <a:srgbClr val="D9D9D9"/>
                </a:solidFill>
                <a:latin typeface="Roboto Condensed Light"/>
                <a:ea typeface="Roboto Condensed Light"/>
                <a:cs typeface="Roboto Condensed Light"/>
                <a:sym typeface="Roboto Condensed Light"/>
              </a:rPr>
              <a:t> Roomba is the world’s top selling robot</a:t>
            </a:r>
            <a:endParaRPr>
              <a:solidFill>
                <a:srgbClr val="D9D9D9"/>
              </a:solidFill>
              <a:latin typeface="Roboto Condensed Light"/>
              <a:ea typeface="Roboto Condensed Light"/>
              <a:cs typeface="Roboto Condensed Light"/>
              <a:sym typeface="Roboto Condensed Light"/>
            </a:endParaRPr>
          </a:p>
        </p:txBody>
      </p:sp>
      <p:pic>
        <p:nvPicPr>
          <p:cNvPr id="149" name="Google Shape;149;p22"/>
          <p:cNvPicPr preferRelativeResize="0"/>
          <p:nvPr/>
        </p:nvPicPr>
        <p:blipFill>
          <a:blip r:embed="rId3">
            <a:alphaModFix/>
          </a:blip>
          <a:stretch>
            <a:fillRect/>
          </a:stretch>
        </p:blipFill>
        <p:spPr>
          <a:xfrm>
            <a:off x="6130500" y="1076275"/>
            <a:ext cx="2701800" cy="1677960"/>
          </a:xfrm>
          <a:prstGeom prst="rect">
            <a:avLst/>
          </a:prstGeom>
          <a:noFill/>
          <a:ln>
            <a:noFill/>
          </a:ln>
        </p:spPr>
      </p:pic>
      <p:pic>
        <p:nvPicPr>
          <p:cNvPr id="150" name="Google Shape;150;p22"/>
          <p:cNvPicPr preferRelativeResize="0"/>
          <p:nvPr/>
        </p:nvPicPr>
        <p:blipFill>
          <a:blip r:embed="rId4">
            <a:alphaModFix/>
          </a:blip>
          <a:stretch>
            <a:fillRect/>
          </a:stretch>
        </p:blipFill>
        <p:spPr>
          <a:xfrm>
            <a:off x="6130500" y="3019873"/>
            <a:ext cx="2701800" cy="1402858"/>
          </a:xfrm>
          <a:prstGeom prst="rect">
            <a:avLst/>
          </a:prstGeom>
          <a:noFill/>
          <a:ln>
            <a:noFill/>
          </a:ln>
        </p:spPr>
      </p:pic>
      <p:sp>
        <p:nvSpPr>
          <p:cNvPr id="151" name="Google Shape;151;p22"/>
          <p:cNvSpPr txBox="1"/>
          <p:nvPr/>
        </p:nvSpPr>
        <p:spPr>
          <a:xfrm>
            <a:off x="6138075" y="2712475"/>
            <a:ext cx="2701800" cy="2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Condensed Light"/>
                <a:ea typeface="Roboto Condensed Light"/>
                <a:cs typeface="Roboto Condensed Light"/>
                <a:sym typeface="Roboto Condensed Light"/>
              </a:rPr>
              <a:t>Industrial robots for automotive assembly</a:t>
            </a:r>
            <a:endParaRPr sz="900">
              <a:latin typeface="Roboto Condensed Light"/>
              <a:ea typeface="Roboto Condensed Light"/>
              <a:cs typeface="Roboto Condensed Light"/>
              <a:sym typeface="Roboto Condensed Light"/>
            </a:endParaRPr>
          </a:p>
        </p:txBody>
      </p:sp>
      <p:sp>
        <p:nvSpPr>
          <p:cNvPr id="152" name="Google Shape;152;p22"/>
          <p:cNvSpPr txBox="1"/>
          <p:nvPr/>
        </p:nvSpPr>
        <p:spPr>
          <a:xfrm>
            <a:off x="6138075" y="4388875"/>
            <a:ext cx="2701800" cy="2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Condensed Light"/>
                <a:ea typeface="Roboto Condensed Light"/>
                <a:cs typeface="Roboto Condensed Light"/>
                <a:sym typeface="Roboto Condensed Light"/>
              </a:rPr>
              <a:t>Warehouse robots for moving boxes onto pallets</a:t>
            </a:r>
            <a:endParaRPr sz="900">
              <a:latin typeface="Roboto Condensed Light"/>
              <a:ea typeface="Roboto Condensed Light"/>
              <a:cs typeface="Roboto Condensed Light"/>
              <a:sym typeface="Roboto Condensed Light"/>
            </a:endParaRPr>
          </a:p>
        </p:txBody>
      </p:sp>
      <p:sp>
        <p:nvSpPr>
          <p:cNvPr id="153" name="Google Shape;153;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54" name="Google Shape;154;p22"/>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55" name="Google Shape;155;p2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56" name="Google Shape;156;p22"/>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57" name="Google Shape;157;p22"/>
          <p:cNvPicPr preferRelativeResize="0"/>
          <p:nvPr/>
        </p:nvPicPr>
        <p:blipFill>
          <a:blip r:embed="rId5">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1" name="Shape 1321"/>
        <p:cNvGrpSpPr/>
        <p:nvPr/>
      </p:nvGrpSpPr>
      <p:grpSpPr>
        <a:xfrm>
          <a:off x="0" y="0"/>
          <a:ext cx="0" cy="0"/>
          <a:chOff x="0" y="0"/>
          <a:chExt cx="0" cy="0"/>
        </a:xfrm>
      </p:grpSpPr>
      <p:sp>
        <p:nvSpPr>
          <p:cNvPr id="1322" name="Google Shape;1322;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Simulation Overview</a:t>
            </a:r>
            <a:endParaRPr>
              <a:solidFill>
                <a:srgbClr val="980000"/>
              </a:solidFill>
              <a:latin typeface="Roboto Condensed"/>
              <a:ea typeface="Roboto Condensed"/>
              <a:cs typeface="Roboto Condensed"/>
              <a:sym typeface="Roboto Condensed"/>
            </a:endParaRPr>
          </a:p>
        </p:txBody>
      </p:sp>
      <p:sp>
        <p:nvSpPr>
          <p:cNvPr id="1323" name="Google Shape;1323;p112"/>
          <p:cNvSpPr txBox="1"/>
          <p:nvPr>
            <p:ph idx="1" type="body"/>
          </p:nvPr>
        </p:nvSpPr>
        <p:spPr>
          <a:xfrm>
            <a:off x="311700" y="1152475"/>
            <a:ext cx="6241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Simulation uses model of S.D.H. built in OpenAI Gym</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Physics engine provided by MuJoCo</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Tendons are ignored; simplified as a single torque</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Rigid body simulator; doesn’t handle deformable or semi-rigid finger tips, which are critical for modeling contact points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Scene rendering with Unity video game engine</a:t>
            </a:r>
            <a:endParaRPr>
              <a:solidFill>
                <a:srgbClr val="000000"/>
              </a:solidFill>
              <a:latin typeface="Roboto Condensed Light"/>
              <a:ea typeface="Roboto Condensed Light"/>
              <a:cs typeface="Roboto Condensed Light"/>
              <a:sym typeface="Roboto Condensed Light"/>
            </a:endParaRPr>
          </a:p>
        </p:txBody>
      </p:sp>
      <p:pic>
        <p:nvPicPr>
          <p:cNvPr id="1324" name="Google Shape;1324;p112"/>
          <p:cNvPicPr preferRelativeResize="0"/>
          <p:nvPr/>
        </p:nvPicPr>
        <p:blipFill>
          <a:blip r:embed="rId3">
            <a:alphaModFix/>
          </a:blip>
          <a:stretch>
            <a:fillRect/>
          </a:stretch>
        </p:blipFill>
        <p:spPr>
          <a:xfrm>
            <a:off x="6599027" y="1152475"/>
            <a:ext cx="2240175" cy="1646524"/>
          </a:xfrm>
          <a:prstGeom prst="rect">
            <a:avLst/>
          </a:prstGeom>
          <a:noFill/>
          <a:ln>
            <a:noFill/>
          </a:ln>
        </p:spPr>
      </p:pic>
      <p:sp>
        <p:nvSpPr>
          <p:cNvPr id="1325" name="Google Shape;1325;p112"/>
          <p:cNvSpPr txBox="1"/>
          <p:nvPr/>
        </p:nvSpPr>
        <p:spPr>
          <a:xfrm>
            <a:off x="6599100" y="2813875"/>
            <a:ext cx="22401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Condensed Light"/>
                <a:ea typeface="Roboto Condensed Light"/>
                <a:cs typeface="Roboto Condensed Light"/>
                <a:sym typeface="Roboto Condensed Light"/>
              </a:rPr>
              <a:t>Rendering of a simulated environment.</a:t>
            </a:r>
            <a:endParaRPr sz="900">
              <a:latin typeface="Roboto Condensed Light"/>
              <a:ea typeface="Roboto Condensed Light"/>
              <a:cs typeface="Roboto Condensed Light"/>
              <a:sym typeface="Roboto Condensed Light"/>
            </a:endParaRPr>
          </a:p>
        </p:txBody>
      </p:sp>
      <p:sp>
        <p:nvSpPr>
          <p:cNvPr id="1326" name="Google Shape;1326;p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27" name="Google Shape;1327;p112"/>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328" name="Google Shape;1328;p11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329" name="Google Shape;1329;p112"/>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330" name="Google Shape;1330;p112"/>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4" name="Shape 1334"/>
        <p:cNvGrpSpPr/>
        <p:nvPr/>
      </p:nvGrpSpPr>
      <p:grpSpPr>
        <a:xfrm>
          <a:off x="0" y="0"/>
          <a:ext cx="0" cy="0"/>
          <a:chOff x="0" y="0"/>
          <a:chExt cx="0" cy="0"/>
        </a:xfrm>
      </p:grpSpPr>
      <p:sp>
        <p:nvSpPr>
          <p:cNvPr id="1335" name="Google Shape;1335;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Domain Randomization and Transferable Simulations</a:t>
            </a:r>
            <a:endParaRPr>
              <a:solidFill>
                <a:srgbClr val="980000"/>
              </a:solidFill>
              <a:latin typeface="Roboto Condensed"/>
              <a:ea typeface="Roboto Condensed"/>
              <a:cs typeface="Roboto Condensed"/>
              <a:sym typeface="Roboto Condensed"/>
            </a:endParaRPr>
          </a:p>
        </p:txBody>
      </p:sp>
      <p:sp>
        <p:nvSpPr>
          <p:cNvPr id="1336" name="Google Shape;1336;p113"/>
          <p:cNvSpPr txBox="1"/>
          <p:nvPr>
            <p:ph idx="1" type="body"/>
          </p:nvPr>
        </p:nvSpPr>
        <p:spPr>
          <a:xfrm>
            <a:off x="311700" y="1152475"/>
            <a:ext cx="699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One of the biggest challenges is overcoming the “reality gap”</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Vary simulation attributes to learn a robust policy that generalizes well and recovers from small errors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Physics parameters</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Dimensions, object / robot masses, friction coefficients, joint damping, actuator force gains, joint limits, gravity vector</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Unmodeled effects</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Small random perturbing forces; actuation delays; joint whiplash</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Visual appearance</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Color, background color, luminosity, texture are all randomized</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All of these randomizations help to </a:t>
            </a:r>
            <a:r>
              <a:rPr lang="en">
                <a:solidFill>
                  <a:srgbClr val="D9D9D9"/>
                </a:solidFill>
                <a:latin typeface="Roboto Condensed"/>
                <a:ea typeface="Roboto Condensed"/>
                <a:cs typeface="Roboto Condensed"/>
                <a:sym typeface="Roboto Condensed"/>
              </a:rPr>
              <a:t>limit overfitting</a:t>
            </a:r>
            <a:endParaRPr>
              <a:solidFill>
                <a:srgbClr val="D9D9D9"/>
              </a:solidFill>
              <a:latin typeface="Roboto Condensed"/>
              <a:ea typeface="Roboto Condensed"/>
              <a:cs typeface="Roboto Condensed"/>
              <a:sym typeface="Roboto Condensed"/>
            </a:endParaRPr>
          </a:p>
        </p:txBody>
      </p:sp>
      <p:pic>
        <p:nvPicPr>
          <p:cNvPr id="1337" name="Google Shape;1337;p113"/>
          <p:cNvPicPr preferRelativeResize="0"/>
          <p:nvPr/>
        </p:nvPicPr>
        <p:blipFill>
          <a:blip r:embed="rId3">
            <a:alphaModFix/>
          </a:blip>
          <a:stretch>
            <a:fillRect/>
          </a:stretch>
        </p:blipFill>
        <p:spPr>
          <a:xfrm rot="5400000">
            <a:off x="6366338" y="2003112"/>
            <a:ext cx="3399699" cy="1698426"/>
          </a:xfrm>
          <a:prstGeom prst="rect">
            <a:avLst/>
          </a:prstGeom>
          <a:noFill/>
          <a:ln>
            <a:noFill/>
          </a:ln>
        </p:spPr>
      </p:pic>
      <p:sp>
        <p:nvSpPr>
          <p:cNvPr id="1338" name="Google Shape;1338;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39" name="Google Shape;1339;p113"/>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340" name="Google Shape;1340;p11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341" name="Google Shape;1341;p113"/>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342" name="Google Shape;1342;p113"/>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6" name="Shape 1346"/>
        <p:cNvGrpSpPr/>
        <p:nvPr/>
      </p:nvGrpSpPr>
      <p:grpSpPr>
        <a:xfrm>
          <a:off x="0" y="0"/>
          <a:ext cx="0" cy="0"/>
          <a:chOff x="0" y="0"/>
          <a:chExt cx="0" cy="0"/>
        </a:xfrm>
      </p:grpSpPr>
      <p:sp>
        <p:nvSpPr>
          <p:cNvPr id="1347" name="Google Shape;1347;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Domain Randomization and Transferable Simulations</a:t>
            </a:r>
            <a:endParaRPr>
              <a:solidFill>
                <a:srgbClr val="980000"/>
              </a:solidFill>
              <a:latin typeface="Roboto Condensed"/>
              <a:ea typeface="Roboto Condensed"/>
              <a:cs typeface="Roboto Condensed"/>
              <a:sym typeface="Roboto Condensed"/>
            </a:endParaRPr>
          </a:p>
        </p:txBody>
      </p:sp>
      <p:sp>
        <p:nvSpPr>
          <p:cNvPr id="1348" name="Google Shape;1348;p114"/>
          <p:cNvSpPr txBox="1"/>
          <p:nvPr>
            <p:ph idx="1" type="body"/>
          </p:nvPr>
        </p:nvSpPr>
        <p:spPr>
          <a:xfrm>
            <a:off x="311700" y="1152475"/>
            <a:ext cx="699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One of the biggest challenges is overcoming the “reality gap”</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Vary simulation attributes to </a:t>
            </a:r>
            <a:r>
              <a:rPr lang="en">
                <a:solidFill>
                  <a:srgbClr val="000000"/>
                </a:solidFill>
                <a:latin typeface="Roboto Condensed Light"/>
                <a:ea typeface="Roboto Condensed Light"/>
                <a:cs typeface="Roboto Condensed Light"/>
                <a:sym typeface="Roboto Condensed Light"/>
              </a:rPr>
              <a:t>learn a robust policy that generalizes well and recovers from small errors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a:buChar char="○"/>
            </a:pPr>
            <a:r>
              <a:rPr lang="en">
                <a:solidFill>
                  <a:srgbClr val="000000"/>
                </a:solidFill>
                <a:latin typeface="Roboto Condensed"/>
                <a:ea typeface="Roboto Condensed"/>
                <a:cs typeface="Roboto Condensed"/>
                <a:sym typeface="Roboto Condensed"/>
              </a:rPr>
              <a:t>Physics parameters</a:t>
            </a:r>
            <a:endParaRPr>
              <a:solidFill>
                <a:srgbClr val="000000"/>
              </a:solidFill>
              <a:latin typeface="Roboto Condensed"/>
              <a:ea typeface="Roboto Condensed"/>
              <a:cs typeface="Roboto Condensed"/>
              <a:sym typeface="Roboto Condensed"/>
            </a:endParaRPr>
          </a:p>
          <a:p>
            <a:pPr indent="-317500" lvl="2" marL="13716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Dimensions, object / robot masses, friction coefficients, joint damping, actuator force gains, joint limits, gravity vector</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Unmodeled effects</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Small random perturbing forces; actuation delays; joint whiplash</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Visual appearance</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Color, background color, luminosity, texture are all randomized</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All of these randomizations help to </a:t>
            </a:r>
            <a:r>
              <a:rPr lang="en">
                <a:solidFill>
                  <a:srgbClr val="D9D9D9"/>
                </a:solidFill>
                <a:latin typeface="Roboto Condensed"/>
                <a:ea typeface="Roboto Condensed"/>
                <a:cs typeface="Roboto Condensed"/>
                <a:sym typeface="Roboto Condensed"/>
              </a:rPr>
              <a:t>limit overfitting</a:t>
            </a:r>
            <a:endParaRPr>
              <a:solidFill>
                <a:srgbClr val="D9D9D9"/>
              </a:solidFill>
              <a:latin typeface="Roboto Condensed"/>
              <a:ea typeface="Roboto Condensed"/>
              <a:cs typeface="Roboto Condensed"/>
              <a:sym typeface="Roboto Condensed"/>
            </a:endParaRPr>
          </a:p>
        </p:txBody>
      </p:sp>
      <p:pic>
        <p:nvPicPr>
          <p:cNvPr id="1349" name="Google Shape;1349;p114"/>
          <p:cNvPicPr preferRelativeResize="0"/>
          <p:nvPr/>
        </p:nvPicPr>
        <p:blipFill>
          <a:blip r:embed="rId3">
            <a:alphaModFix/>
          </a:blip>
          <a:stretch>
            <a:fillRect/>
          </a:stretch>
        </p:blipFill>
        <p:spPr>
          <a:xfrm rot="5400000">
            <a:off x="6366338" y="2003112"/>
            <a:ext cx="3399699" cy="1698426"/>
          </a:xfrm>
          <a:prstGeom prst="rect">
            <a:avLst/>
          </a:prstGeom>
          <a:noFill/>
          <a:ln>
            <a:noFill/>
          </a:ln>
        </p:spPr>
      </p:pic>
      <p:sp>
        <p:nvSpPr>
          <p:cNvPr id="1350" name="Google Shape;1350;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51" name="Google Shape;1351;p11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352" name="Google Shape;1352;p11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353" name="Google Shape;1353;p114"/>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354" name="Google Shape;1354;p114"/>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sp>
        <p:nvSpPr>
          <p:cNvPr id="1359" name="Google Shape;1359;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Domain Randomization and Transferable Simulations</a:t>
            </a:r>
            <a:endParaRPr>
              <a:solidFill>
                <a:srgbClr val="980000"/>
              </a:solidFill>
              <a:latin typeface="Roboto Condensed"/>
              <a:ea typeface="Roboto Condensed"/>
              <a:cs typeface="Roboto Condensed"/>
              <a:sym typeface="Roboto Condensed"/>
            </a:endParaRPr>
          </a:p>
        </p:txBody>
      </p:sp>
      <p:sp>
        <p:nvSpPr>
          <p:cNvPr id="1360" name="Google Shape;1360;p115"/>
          <p:cNvSpPr txBox="1"/>
          <p:nvPr>
            <p:ph idx="1" type="body"/>
          </p:nvPr>
        </p:nvSpPr>
        <p:spPr>
          <a:xfrm>
            <a:off x="311700" y="1152475"/>
            <a:ext cx="699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One of the biggest challenges is overcoming the “reality gap”</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chemeClr val="dk1"/>
              </a:buClr>
              <a:buSzPts val="1800"/>
              <a:buFont typeface="Roboto Condensed Light"/>
              <a:buChar char="●"/>
            </a:pPr>
            <a:r>
              <a:rPr lang="en">
                <a:solidFill>
                  <a:schemeClr val="dk1"/>
                </a:solidFill>
                <a:latin typeface="Roboto Condensed Light"/>
                <a:ea typeface="Roboto Condensed Light"/>
                <a:cs typeface="Roboto Condensed Light"/>
                <a:sym typeface="Roboto Condensed Light"/>
              </a:rPr>
              <a:t>Vary simulation attributes to learn a robust policy that generalizes well and recovers from small errors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Physics parameters</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Dimensions, object / robot masses, friction coefficients, joint damping, actuator force gains, joint limits, gravity vector</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a:buChar char="○"/>
            </a:pPr>
            <a:r>
              <a:rPr lang="en">
                <a:solidFill>
                  <a:srgbClr val="000000"/>
                </a:solidFill>
                <a:latin typeface="Roboto Condensed"/>
                <a:ea typeface="Roboto Condensed"/>
                <a:cs typeface="Roboto Condensed"/>
                <a:sym typeface="Roboto Condensed"/>
              </a:rPr>
              <a:t>Unmodeled effects</a:t>
            </a:r>
            <a:endParaRPr>
              <a:solidFill>
                <a:srgbClr val="000000"/>
              </a:solidFill>
              <a:latin typeface="Roboto Condensed"/>
              <a:ea typeface="Roboto Condensed"/>
              <a:cs typeface="Roboto Condensed"/>
              <a:sym typeface="Roboto Condensed"/>
            </a:endParaRPr>
          </a:p>
          <a:p>
            <a:pPr indent="-317500" lvl="2" marL="13716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Small random perturbing forces; actuation delays; joint whiplash</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Visual appearance</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Color, background color, luminosity, texture are all randomized</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All of these randomizations help to </a:t>
            </a:r>
            <a:r>
              <a:rPr lang="en">
                <a:solidFill>
                  <a:srgbClr val="D9D9D9"/>
                </a:solidFill>
                <a:latin typeface="Roboto Condensed"/>
                <a:ea typeface="Roboto Condensed"/>
                <a:cs typeface="Roboto Condensed"/>
                <a:sym typeface="Roboto Condensed"/>
              </a:rPr>
              <a:t>limit overfitting</a:t>
            </a:r>
            <a:endParaRPr>
              <a:solidFill>
                <a:srgbClr val="D9D9D9"/>
              </a:solidFill>
              <a:latin typeface="Roboto Condensed"/>
              <a:ea typeface="Roboto Condensed"/>
              <a:cs typeface="Roboto Condensed"/>
              <a:sym typeface="Roboto Condensed"/>
            </a:endParaRPr>
          </a:p>
        </p:txBody>
      </p:sp>
      <p:pic>
        <p:nvPicPr>
          <p:cNvPr id="1361" name="Google Shape;1361;p115"/>
          <p:cNvPicPr preferRelativeResize="0"/>
          <p:nvPr/>
        </p:nvPicPr>
        <p:blipFill>
          <a:blip r:embed="rId3">
            <a:alphaModFix/>
          </a:blip>
          <a:stretch>
            <a:fillRect/>
          </a:stretch>
        </p:blipFill>
        <p:spPr>
          <a:xfrm rot="5400000">
            <a:off x="6366338" y="2003112"/>
            <a:ext cx="3399699" cy="1698426"/>
          </a:xfrm>
          <a:prstGeom prst="rect">
            <a:avLst/>
          </a:prstGeom>
          <a:noFill/>
          <a:ln>
            <a:noFill/>
          </a:ln>
        </p:spPr>
      </p:pic>
      <p:sp>
        <p:nvSpPr>
          <p:cNvPr id="1362" name="Google Shape;1362;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63" name="Google Shape;1363;p115"/>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364" name="Google Shape;1364;p11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365" name="Google Shape;1365;p115"/>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366" name="Google Shape;1366;p115"/>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0" name="Shape 1370"/>
        <p:cNvGrpSpPr/>
        <p:nvPr/>
      </p:nvGrpSpPr>
      <p:grpSpPr>
        <a:xfrm>
          <a:off x="0" y="0"/>
          <a:ext cx="0" cy="0"/>
          <a:chOff x="0" y="0"/>
          <a:chExt cx="0" cy="0"/>
        </a:xfrm>
      </p:grpSpPr>
      <p:sp>
        <p:nvSpPr>
          <p:cNvPr id="1371" name="Google Shape;1371;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Domain Randomization and Transferable Simulations</a:t>
            </a:r>
            <a:endParaRPr>
              <a:solidFill>
                <a:srgbClr val="980000"/>
              </a:solidFill>
              <a:latin typeface="Roboto Condensed"/>
              <a:ea typeface="Roboto Condensed"/>
              <a:cs typeface="Roboto Condensed"/>
              <a:sym typeface="Roboto Condensed"/>
            </a:endParaRPr>
          </a:p>
        </p:txBody>
      </p:sp>
      <p:sp>
        <p:nvSpPr>
          <p:cNvPr id="1372" name="Google Shape;1372;p116"/>
          <p:cNvSpPr txBox="1"/>
          <p:nvPr>
            <p:ph idx="1" type="body"/>
          </p:nvPr>
        </p:nvSpPr>
        <p:spPr>
          <a:xfrm>
            <a:off x="311700" y="1152475"/>
            <a:ext cx="699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One of the biggest challenges is overcoming the “reality gap”</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chemeClr val="dk1"/>
                </a:solidFill>
                <a:latin typeface="Roboto Condensed Light"/>
                <a:ea typeface="Roboto Condensed Light"/>
                <a:cs typeface="Roboto Condensed Light"/>
                <a:sym typeface="Roboto Condensed Light"/>
              </a:rPr>
              <a:t>Vary simulation attributes to learn a robust policy that generalizes well and recovers from small errors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Physics parameters</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Dimensions, object / robot masses, friction coefficients, joint damping, actuator force gains, joint limits, gravity vector</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Unmodeled effects</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Small random perturbing forces; actuation delays; joint whiplash</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a:buChar char="○"/>
            </a:pPr>
            <a:r>
              <a:rPr lang="en">
                <a:solidFill>
                  <a:srgbClr val="000000"/>
                </a:solidFill>
                <a:latin typeface="Roboto Condensed"/>
                <a:ea typeface="Roboto Condensed"/>
                <a:cs typeface="Roboto Condensed"/>
                <a:sym typeface="Roboto Condensed"/>
              </a:rPr>
              <a:t>Visual appearance</a:t>
            </a:r>
            <a:endParaRPr>
              <a:solidFill>
                <a:srgbClr val="000000"/>
              </a:solidFill>
              <a:latin typeface="Roboto Condensed"/>
              <a:ea typeface="Roboto Condensed"/>
              <a:cs typeface="Roboto Condensed"/>
              <a:sym typeface="Roboto Condensed"/>
            </a:endParaRPr>
          </a:p>
          <a:p>
            <a:pPr indent="-317500" lvl="2" marL="13716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Color, background color, luminosity, texture are all randomized</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All of these randomizations help to </a:t>
            </a:r>
            <a:r>
              <a:rPr lang="en">
                <a:solidFill>
                  <a:srgbClr val="D9D9D9"/>
                </a:solidFill>
                <a:latin typeface="Roboto Condensed"/>
                <a:ea typeface="Roboto Condensed"/>
                <a:cs typeface="Roboto Condensed"/>
                <a:sym typeface="Roboto Condensed"/>
              </a:rPr>
              <a:t>limit overfitting</a:t>
            </a:r>
            <a:endParaRPr>
              <a:solidFill>
                <a:srgbClr val="D9D9D9"/>
              </a:solidFill>
              <a:latin typeface="Roboto Condensed"/>
              <a:ea typeface="Roboto Condensed"/>
              <a:cs typeface="Roboto Condensed"/>
              <a:sym typeface="Roboto Condensed"/>
            </a:endParaRPr>
          </a:p>
        </p:txBody>
      </p:sp>
      <p:pic>
        <p:nvPicPr>
          <p:cNvPr id="1373" name="Google Shape;1373;p116"/>
          <p:cNvPicPr preferRelativeResize="0"/>
          <p:nvPr/>
        </p:nvPicPr>
        <p:blipFill>
          <a:blip r:embed="rId3">
            <a:alphaModFix/>
          </a:blip>
          <a:stretch>
            <a:fillRect/>
          </a:stretch>
        </p:blipFill>
        <p:spPr>
          <a:xfrm rot="5400000">
            <a:off x="6366338" y="2003112"/>
            <a:ext cx="3399699" cy="1698426"/>
          </a:xfrm>
          <a:prstGeom prst="rect">
            <a:avLst/>
          </a:prstGeom>
          <a:noFill/>
          <a:ln>
            <a:noFill/>
          </a:ln>
        </p:spPr>
      </p:pic>
      <p:sp>
        <p:nvSpPr>
          <p:cNvPr id="1374" name="Google Shape;1374;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75" name="Google Shape;1375;p11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376" name="Google Shape;1376;p11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377" name="Google Shape;1377;p116"/>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378" name="Google Shape;1378;p116"/>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2" name="Shape 1382"/>
        <p:cNvGrpSpPr/>
        <p:nvPr/>
      </p:nvGrpSpPr>
      <p:grpSpPr>
        <a:xfrm>
          <a:off x="0" y="0"/>
          <a:ext cx="0" cy="0"/>
          <a:chOff x="0" y="0"/>
          <a:chExt cx="0" cy="0"/>
        </a:xfrm>
      </p:grpSpPr>
      <p:sp>
        <p:nvSpPr>
          <p:cNvPr id="1383" name="Google Shape;1383;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Domain Randomization and Transferable Simulations</a:t>
            </a:r>
            <a:endParaRPr>
              <a:solidFill>
                <a:srgbClr val="980000"/>
              </a:solidFill>
              <a:latin typeface="Roboto Condensed"/>
              <a:ea typeface="Roboto Condensed"/>
              <a:cs typeface="Roboto Condensed"/>
              <a:sym typeface="Roboto Condensed"/>
            </a:endParaRPr>
          </a:p>
        </p:txBody>
      </p:sp>
      <p:sp>
        <p:nvSpPr>
          <p:cNvPr id="1384" name="Google Shape;1384;p117"/>
          <p:cNvSpPr txBox="1"/>
          <p:nvPr>
            <p:ph idx="1" type="body"/>
          </p:nvPr>
        </p:nvSpPr>
        <p:spPr>
          <a:xfrm>
            <a:off x="311700" y="1152475"/>
            <a:ext cx="6998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One of the biggest challenges is overcoming the “reality gap”</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Vary simulation attributes to learn a robust policy that generalizes well and recovers from small errors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Physics parameters</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Dimensions, object / robot masses, friction coefficients, joint damping, actuator force gains, joint limits, gravity vector</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Unmodeled effects</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Small random perturbing forces; actuation delays; joint whiplash</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Visual appearance</a:t>
            </a:r>
            <a:endParaRPr>
              <a:solidFill>
                <a:srgbClr val="D9D9D9"/>
              </a:solidFill>
              <a:latin typeface="Roboto Condensed"/>
              <a:ea typeface="Roboto Condensed"/>
              <a:cs typeface="Roboto Condensed"/>
              <a:sym typeface="Roboto Condensed"/>
            </a:endParaRPr>
          </a:p>
          <a:p>
            <a:pPr indent="-317500" lvl="2" marL="13716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Color, background color, luminosity, texture are all randomized</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All of these randomizations help to </a:t>
            </a:r>
            <a:r>
              <a:rPr lang="en">
                <a:solidFill>
                  <a:srgbClr val="000000"/>
                </a:solidFill>
                <a:latin typeface="Roboto Condensed"/>
                <a:ea typeface="Roboto Condensed"/>
                <a:cs typeface="Roboto Condensed"/>
                <a:sym typeface="Roboto Condensed"/>
              </a:rPr>
              <a:t>limit overfitting</a:t>
            </a:r>
            <a:endParaRPr>
              <a:solidFill>
                <a:srgbClr val="000000"/>
              </a:solidFill>
              <a:latin typeface="Roboto Condensed"/>
              <a:ea typeface="Roboto Condensed"/>
              <a:cs typeface="Roboto Condensed"/>
              <a:sym typeface="Roboto Condensed"/>
            </a:endParaRPr>
          </a:p>
        </p:txBody>
      </p:sp>
      <p:pic>
        <p:nvPicPr>
          <p:cNvPr id="1385" name="Google Shape;1385;p117"/>
          <p:cNvPicPr preferRelativeResize="0"/>
          <p:nvPr/>
        </p:nvPicPr>
        <p:blipFill>
          <a:blip r:embed="rId3">
            <a:alphaModFix/>
          </a:blip>
          <a:stretch>
            <a:fillRect/>
          </a:stretch>
        </p:blipFill>
        <p:spPr>
          <a:xfrm rot="5400000">
            <a:off x="6366338" y="2003112"/>
            <a:ext cx="3399699" cy="1698426"/>
          </a:xfrm>
          <a:prstGeom prst="rect">
            <a:avLst/>
          </a:prstGeom>
          <a:noFill/>
          <a:ln>
            <a:noFill/>
          </a:ln>
        </p:spPr>
      </p:pic>
      <p:sp>
        <p:nvSpPr>
          <p:cNvPr id="1386" name="Google Shape;1386;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87" name="Google Shape;1387;p117"/>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388" name="Google Shape;1388;p117"/>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389" name="Google Shape;1389;p117"/>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390" name="Google Shape;1390;p117"/>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4" name="Shape 1394"/>
        <p:cNvGrpSpPr/>
        <p:nvPr/>
      </p:nvGrpSpPr>
      <p:grpSpPr>
        <a:xfrm>
          <a:off x="0" y="0"/>
          <a:ext cx="0" cy="0"/>
          <a:chOff x="0" y="0"/>
          <a:chExt cx="0" cy="0"/>
        </a:xfrm>
      </p:grpSpPr>
      <p:sp>
        <p:nvSpPr>
          <p:cNvPr id="1395" name="Google Shape;1395;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Reinforcement Learning 101</a:t>
            </a:r>
            <a:endParaRPr>
              <a:solidFill>
                <a:srgbClr val="980000"/>
              </a:solidFill>
              <a:latin typeface="Roboto Condensed"/>
              <a:ea typeface="Roboto Condensed"/>
              <a:cs typeface="Roboto Condensed"/>
              <a:sym typeface="Roboto Condensed"/>
            </a:endParaRPr>
          </a:p>
        </p:txBody>
      </p:sp>
      <p:sp>
        <p:nvSpPr>
          <p:cNvPr id="1396" name="Google Shape;1396;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97" name="Google Shape;1397;p11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398" name="Google Shape;1398;p118"/>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399" name="Google Shape;1399;p118"/>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400" name="Google Shape;1400;p118"/>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
        <p:nvSpPr>
          <p:cNvPr id="1401" name="Google Shape;1401;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Condensed"/>
              <a:buChar char="●"/>
            </a:pPr>
            <a:r>
              <a:rPr lang="en">
                <a:latin typeface="Roboto Condensed"/>
                <a:ea typeface="Roboto Condensed"/>
                <a:cs typeface="Roboto Condensed"/>
                <a:sym typeface="Roboto Condensed"/>
              </a:rPr>
              <a:t>Mapping key concepts back to RL 101</a:t>
            </a:r>
            <a:endParaRPr>
              <a:latin typeface="Roboto Condensed"/>
              <a:ea typeface="Roboto Condensed"/>
              <a:cs typeface="Roboto Condensed"/>
              <a:sym typeface="Roboto Condensed"/>
            </a:endParaRPr>
          </a:p>
          <a:p>
            <a:pPr indent="-317500" lvl="1" marL="914400" rtl="0" algn="l">
              <a:spcBef>
                <a:spcPts val="0"/>
              </a:spcBef>
              <a:spcAft>
                <a:spcPts val="0"/>
              </a:spcAft>
              <a:buSzPts val="1400"/>
              <a:buFont typeface="Roboto Condensed"/>
              <a:buChar char="○"/>
            </a:pPr>
            <a:r>
              <a:rPr lang="en">
                <a:latin typeface="Roboto Condensed"/>
                <a:ea typeface="Roboto Condensed"/>
                <a:cs typeface="Roboto Condensed"/>
                <a:sym typeface="Roboto Condensed"/>
              </a:rPr>
              <a:t>Environment: hand and block as simulated by MuJoCo</a:t>
            </a:r>
            <a:endParaRPr>
              <a:latin typeface="Roboto Condensed"/>
              <a:ea typeface="Roboto Condensed"/>
              <a:cs typeface="Roboto Condensed"/>
              <a:sym typeface="Roboto Condensed"/>
            </a:endParaRPr>
          </a:p>
          <a:p>
            <a:pPr indent="-317500" lvl="1" marL="914400" rtl="0" algn="l">
              <a:spcBef>
                <a:spcPts val="0"/>
              </a:spcBef>
              <a:spcAft>
                <a:spcPts val="0"/>
              </a:spcAft>
              <a:buSzPts val="1400"/>
              <a:buFont typeface="Roboto Condensed"/>
              <a:buChar char="○"/>
            </a:pPr>
            <a:r>
              <a:rPr lang="en">
                <a:latin typeface="Roboto Condensed"/>
                <a:ea typeface="Roboto Condensed"/>
                <a:cs typeface="Roboto Condensed"/>
                <a:sym typeface="Roboto Condensed"/>
              </a:rPr>
              <a:t>State: 85 DOF with hand position, block position and orientation; and velocities</a:t>
            </a:r>
            <a:endParaRPr>
              <a:latin typeface="Roboto Condensed"/>
              <a:ea typeface="Roboto Condensed"/>
              <a:cs typeface="Roboto Condensed"/>
              <a:sym typeface="Roboto Condensed"/>
            </a:endParaRPr>
          </a:p>
          <a:p>
            <a:pPr indent="-317500" lvl="1" marL="914400" rtl="0" algn="l">
              <a:spcBef>
                <a:spcPts val="0"/>
              </a:spcBef>
              <a:spcAft>
                <a:spcPts val="0"/>
              </a:spcAft>
              <a:buSzPts val="1400"/>
              <a:buFont typeface="Roboto Condensed"/>
              <a:buChar char="○"/>
            </a:pPr>
            <a:r>
              <a:rPr lang="en">
                <a:latin typeface="Roboto Condensed"/>
                <a:ea typeface="Roboto Condensed"/>
                <a:cs typeface="Roboto Condensed"/>
                <a:sym typeface="Roboto Condensed"/>
              </a:rPr>
              <a:t>Action: Torque applied to each joint</a:t>
            </a:r>
            <a:endParaRPr>
              <a:latin typeface="Roboto Condensed"/>
              <a:ea typeface="Roboto Condensed"/>
              <a:cs typeface="Roboto Condensed"/>
              <a:sym typeface="Roboto Condensed"/>
            </a:endParaRPr>
          </a:p>
          <a:p>
            <a:pPr indent="-317500" lvl="1" marL="914400" rtl="0" algn="l">
              <a:spcBef>
                <a:spcPts val="0"/>
              </a:spcBef>
              <a:spcAft>
                <a:spcPts val="0"/>
              </a:spcAft>
              <a:buSzPts val="1400"/>
              <a:buFont typeface="Roboto Condensed"/>
              <a:buChar char="○"/>
            </a:pPr>
            <a:r>
              <a:rPr lang="en">
                <a:latin typeface="Roboto Condensed"/>
                <a:ea typeface="Roboto Condensed"/>
                <a:cs typeface="Roboto Condensed"/>
                <a:sym typeface="Roboto Condensed"/>
              </a:rPr>
              <a:t>Reward: Proximity to goal orientation; reaching goal; not dropping block</a:t>
            </a:r>
            <a:endParaRPr>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Policy 𝝅, Value function V are both neural networks</a:t>
            </a:r>
            <a:r>
              <a:rPr lang="en">
                <a:solidFill>
                  <a:srgbClr val="D9D9D9"/>
                </a:solidFill>
                <a:latin typeface="Roboto Condensed"/>
                <a:ea typeface="Roboto Condensed"/>
                <a:cs typeface="Roboto Condensed"/>
                <a:sym typeface="Roboto Condensed"/>
              </a:rPr>
              <a:t> (Deep RL)</a:t>
            </a:r>
            <a:endParaRPr>
              <a:solidFill>
                <a:srgbClr val="D9D9D9"/>
              </a:solidFill>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Actor Critic: simultaneously train </a:t>
            </a:r>
            <a:r>
              <a:rPr lang="en">
                <a:solidFill>
                  <a:srgbClr val="D9D9D9"/>
                </a:solidFill>
                <a:latin typeface="Roboto Condensed"/>
                <a:ea typeface="Roboto Condensed"/>
                <a:cs typeface="Roboto Condensed"/>
                <a:sym typeface="Roboto Condensed"/>
              </a:rPr>
              <a:t>𝝅</a:t>
            </a:r>
            <a:r>
              <a:rPr lang="en">
                <a:solidFill>
                  <a:srgbClr val="D9D9D9"/>
                </a:solidFill>
                <a:latin typeface="Roboto Condensed"/>
                <a:ea typeface="Roboto Condensed"/>
                <a:cs typeface="Roboto Condensed"/>
                <a:sym typeface="Roboto Condensed"/>
              </a:rPr>
              <a:t> and V</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Alternative to older value iteration and policy iteration approaches</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PPO: Proximal Policy Optimization - popular on-policy method using deep nets</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Why not DQN or DDPG?</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DQN only learns the policy; less powerful here because it helps to also learn state function</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DDPG is off-policy; this problem naturally lends itself to on-policy (learn by trying task in simulator)</a:t>
            </a:r>
            <a:endParaRPr>
              <a:solidFill>
                <a:srgbClr val="D9D9D9"/>
              </a:solidFill>
              <a:latin typeface="Roboto Condensed"/>
              <a:ea typeface="Roboto Condensed"/>
              <a:cs typeface="Roboto Condensed"/>
              <a:sym typeface="Roboto Condense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5" name="Shape 1405"/>
        <p:cNvGrpSpPr/>
        <p:nvPr/>
      </p:nvGrpSpPr>
      <p:grpSpPr>
        <a:xfrm>
          <a:off x="0" y="0"/>
          <a:ext cx="0" cy="0"/>
          <a:chOff x="0" y="0"/>
          <a:chExt cx="0" cy="0"/>
        </a:xfrm>
      </p:grpSpPr>
      <p:sp>
        <p:nvSpPr>
          <p:cNvPr id="1406" name="Google Shape;1406;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Reinforcement Learning 101</a:t>
            </a:r>
            <a:endParaRPr>
              <a:solidFill>
                <a:srgbClr val="980000"/>
              </a:solidFill>
              <a:latin typeface="Roboto Condensed"/>
              <a:ea typeface="Roboto Condensed"/>
              <a:cs typeface="Roboto Condensed"/>
              <a:sym typeface="Roboto Condensed"/>
            </a:endParaRPr>
          </a:p>
        </p:txBody>
      </p:sp>
      <p:sp>
        <p:nvSpPr>
          <p:cNvPr id="1407" name="Google Shape;1407;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408" name="Google Shape;1408;p11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409" name="Google Shape;1409;p11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410" name="Google Shape;1410;p119"/>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411" name="Google Shape;1411;p119"/>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
        <p:nvSpPr>
          <p:cNvPr id="1412" name="Google Shape;1412;p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Mapping key concepts back to RL 101</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Environment: hand and block as simulated by MuJoCo</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State: 85 DOF with hand position, block position and orientation; and velocities</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Action: Torque applied to each joint</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Reward: Proximity to goal orientation; reaching goal; not dropping block</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SzPts val="1800"/>
              <a:buFont typeface="Roboto Condensed"/>
              <a:buChar char="●"/>
            </a:pPr>
            <a:r>
              <a:rPr lang="en">
                <a:latin typeface="Roboto Condensed"/>
                <a:ea typeface="Roboto Condensed"/>
                <a:cs typeface="Roboto Condensed"/>
                <a:sym typeface="Roboto Condensed"/>
              </a:rPr>
              <a:t>Policy 𝝅, Value function V are both neural networks (Deep RL)</a:t>
            </a:r>
            <a:endParaRPr>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Actor Critic: simultaneously train 𝝅 and V</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Alternative to older value iteration and policy iteration approaches</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PPO: Proximal Policy Optimization - popular on-policy method using deep nets</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Why not DQN or DDPG?</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DQN only learns the policy; less powerful here because it helps to also learn state function</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DDPG is off-policy; this problem naturally lends itself to on-policy (learn by trying task in simulator)</a:t>
            </a:r>
            <a:endParaRPr>
              <a:solidFill>
                <a:srgbClr val="D9D9D9"/>
              </a:solidFill>
              <a:latin typeface="Roboto Condensed"/>
              <a:ea typeface="Roboto Condensed"/>
              <a:cs typeface="Roboto Condensed"/>
              <a:sym typeface="Roboto Condense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6" name="Shape 1416"/>
        <p:cNvGrpSpPr/>
        <p:nvPr/>
      </p:nvGrpSpPr>
      <p:grpSpPr>
        <a:xfrm>
          <a:off x="0" y="0"/>
          <a:ext cx="0" cy="0"/>
          <a:chOff x="0" y="0"/>
          <a:chExt cx="0" cy="0"/>
        </a:xfrm>
      </p:grpSpPr>
      <p:sp>
        <p:nvSpPr>
          <p:cNvPr id="1417" name="Google Shape;1417;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Reinforcement Learning 101</a:t>
            </a:r>
            <a:endParaRPr>
              <a:solidFill>
                <a:srgbClr val="980000"/>
              </a:solidFill>
              <a:latin typeface="Roboto Condensed"/>
              <a:ea typeface="Roboto Condensed"/>
              <a:cs typeface="Roboto Condensed"/>
              <a:sym typeface="Roboto Condensed"/>
            </a:endParaRPr>
          </a:p>
        </p:txBody>
      </p:sp>
      <p:sp>
        <p:nvSpPr>
          <p:cNvPr id="1418" name="Google Shape;1418;p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419" name="Google Shape;1419;p12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420" name="Google Shape;1420;p120"/>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421" name="Google Shape;1421;p120"/>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422" name="Google Shape;1422;p120"/>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
        <p:nvSpPr>
          <p:cNvPr id="1423" name="Google Shape;1423;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Mapping key concepts back to RL 101</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Environment: hand and block as simulated by MuJoCo</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State: 85 DOF with hand position, block position and orientation; and velocities</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Action: Torque applied to each joint</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Reward: Proximity to goal orientation; reaching goal; not dropping block</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Policy 𝝅, Value function V are both neural networks</a:t>
            </a:r>
            <a:r>
              <a:rPr lang="en">
                <a:solidFill>
                  <a:srgbClr val="D9D9D9"/>
                </a:solidFill>
                <a:latin typeface="Roboto Condensed"/>
                <a:ea typeface="Roboto Condensed"/>
                <a:cs typeface="Roboto Condensed"/>
                <a:sym typeface="Roboto Condensed"/>
              </a:rPr>
              <a:t> (Deep RL)</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SzPts val="1800"/>
              <a:buFont typeface="Roboto Condensed"/>
              <a:buChar char="●"/>
            </a:pPr>
            <a:r>
              <a:rPr lang="en">
                <a:latin typeface="Roboto Condensed"/>
                <a:ea typeface="Roboto Condensed"/>
                <a:cs typeface="Roboto Condensed"/>
                <a:sym typeface="Roboto Condensed"/>
              </a:rPr>
              <a:t>Actor Critic: simultaneously train 𝝅 and V</a:t>
            </a:r>
            <a:endParaRPr>
              <a:latin typeface="Roboto Condensed"/>
              <a:ea typeface="Roboto Condensed"/>
              <a:cs typeface="Roboto Condensed"/>
              <a:sym typeface="Roboto Condensed"/>
            </a:endParaRPr>
          </a:p>
          <a:p>
            <a:pPr indent="-317500" lvl="1" marL="914400" rtl="0" algn="l">
              <a:spcBef>
                <a:spcPts val="0"/>
              </a:spcBef>
              <a:spcAft>
                <a:spcPts val="0"/>
              </a:spcAft>
              <a:buSzPts val="1400"/>
              <a:buFont typeface="Roboto Condensed"/>
              <a:buChar char="○"/>
            </a:pPr>
            <a:r>
              <a:rPr lang="en">
                <a:latin typeface="Roboto Condensed"/>
                <a:ea typeface="Roboto Condensed"/>
                <a:cs typeface="Roboto Condensed"/>
                <a:sym typeface="Roboto Condensed"/>
              </a:rPr>
              <a:t>Alternative to older value iteration and policy iteration approaches</a:t>
            </a:r>
            <a:endParaRPr>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PPO: Proximal Policy Optimization - popular on-policy method using deep nets</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Why not DQN or DDPG?</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DQN only learns the policy; less powerful here because it helps to also learn state function</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DDPG is off-policy; this problem naturally lends itself to on-policy (learn by trying task in simulator)</a:t>
            </a:r>
            <a:endParaRPr>
              <a:solidFill>
                <a:srgbClr val="D9D9D9"/>
              </a:solidFill>
              <a:latin typeface="Roboto Condensed"/>
              <a:ea typeface="Roboto Condensed"/>
              <a:cs typeface="Roboto Condensed"/>
              <a:sym typeface="Roboto Condense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sp>
        <p:nvSpPr>
          <p:cNvPr id="1428" name="Google Shape;1428;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Reinforcement Learning 101</a:t>
            </a:r>
            <a:endParaRPr>
              <a:solidFill>
                <a:srgbClr val="980000"/>
              </a:solidFill>
              <a:latin typeface="Roboto Condensed"/>
              <a:ea typeface="Roboto Condensed"/>
              <a:cs typeface="Roboto Condensed"/>
              <a:sym typeface="Roboto Condensed"/>
            </a:endParaRPr>
          </a:p>
        </p:txBody>
      </p:sp>
      <p:sp>
        <p:nvSpPr>
          <p:cNvPr id="1429" name="Google Shape;1429;p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430" name="Google Shape;1430;p12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431" name="Google Shape;1431;p121"/>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432" name="Google Shape;1432;p121"/>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433" name="Google Shape;1433;p121"/>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
        <p:nvSpPr>
          <p:cNvPr id="1434" name="Google Shape;1434;p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Mapping key concepts back to RL 101</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Environment: hand and block as simulated by MuJoCo</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State: 85 DOF with hand position, block position and orientation; and velocities</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Action: Torque applied to each joint</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Reward: Proximity to goal orientation; reaching goal; not dropping block</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Policy 𝝅, Value function V are both neural networks</a:t>
            </a:r>
            <a:r>
              <a:rPr lang="en">
                <a:solidFill>
                  <a:srgbClr val="D9D9D9"/>
                </a:solidFill>
                <a:latin typeface="Roboto Condensed"/>
                <a:ea typeface="Roboto Condensed"/>
                <a:cs typeface="Roboto Condensed"/>
                <a:sym typeface="Roboto Condensed"/>
              </a:rPr>
              <a:t> (Deep RL)</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Actor Critic: simultaneously train 𝝅 and V</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Alternative to older value iteration and policy iteration approaches</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SzPts val="1800"/>
              <a:buFont typeface="Roboto Condensed"/>
              <a:buChar char="●"/>
            </a:pPr>
            <a:r>
              <a:rPr lang="en">
                <a:latin typeface="Roboto Condensed"/>
                <a:ea typeface="Roboto Condensed"/>
                <a:cs typeface="Roboto Condensed"/>
                <a:sym typeface="Roboto Condensed"/>
              </a:rPr>
              <a:t>PPO: Proximal Policy Optimization - popular on-policy method using deep nets</a:t>
            </a:r>
            <a:endParaRPr>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Why not DQN or DDPG?</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DQN only learns the policy; less powerful here because it helps to also learn state function</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DDPG is off-policy; this problem naturally lends itself to on-policy (learn by trying task in simulator)</a:t>
            </a:r>
            <a:endParaRPr>
              <a:solidFill>
                <a:srgbClr val="D9D9D9"/>
              </a:solidFill>
              <a:latin typeface="Roboto Condensed"/>
              <a:ea typeface="Roboto Condensed"/>
              <a:cs typeface="Roboto Condensed"/>
              <a:sym typeface="Roboto Condense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Robotic Manipulation in the Real World</a:t>
            </a:r>
            <a:endParaRPr>
              <a:solidFill>
                <a:srgbClr val="980000"/>
              </a:solidFill>
              <a:latin typeface="Roboto Condensed"/>
              <a:ea typeface="Roboto Condensed"/>
              <a:cs typeface="Roboto Condensed"/>
              <a:sym typeface="Roboto Condensed"/>
            </a:endParaRPr>
          </a:p>
        </p:txBody>
      </p:sp>
      <p:sp>
        <p:nvSpPr>
          <p:cNvPr id="163" name="Google Shape;163;p23"/>
          <p:cNvSpPr txBox="1"/>
          <p:nvPr>
            <p:ph idx="1" type="body"/>
          </p:nvPr>
        </p:nvSpPr>
        <p:spPr>
          <a:xfrm>
            <a:off x="311700" y="1152475"/>
            <a:ext cx="5825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Industrial robots have impressive achievements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But they are </a:t>
            </a:r>
            <a:r>
              <a:rPr b="1" lang="en">
                <a:solidFill>
                  <a:srgbClr val="000000"/>
                </a:solidFill>
                <a:latin typeface="Roboto Condensed"/>
                <a:ea typeface="Roboto Condensed"/>
                <a:cs typeface="Roboto Condensed"/>
                <a:sym typeface="Roboto Condensed"/>
              </a:rPr>
              <a:t>very specialized</a:t>
            </a:r>
            <a:r>
              <a:rPr lang="en">
                <a:solidFill>
                  <a:srgbClr val="000000"/>
                </a:solidFill>
                <a:latin typeface="Roboto Condensed Light"/>
                <a:ea typeface="Roboto Condensed Light"/>
                <a:cs typeface="Roboto Condensed Light"/>
                <a:sym typeface="Roboto Condensed Light"/>
              </a:rPr>
              <a:t> and work only in highly </a:t>
            </a:r>
            <a:r>
              <a:rPr b="1" lang="en">
                <a:solidFill>
                  <a:srgbClr val="000000"/>
                </a:solidFill>
                <a:latin typeface="Roboto Condensed"/>
                <a:ea typeface="Roboto Condensed"/>
                <a:cs typeface="Roboto Condensed"/>
                <a:sym typeface="Roboto Condensed"/>
              </a:rPr>
              <a:t>controlled</a:t>
            </a:r>
            <a:r>
              <a:rPr lang="en">
                <a:solidFill>
                  <a:srgbClr val="000000"/>
                </a:solidFill>
                <a:latin typeface="Roboto Condensed Light"/>
                <a:ea typeface="Roboto Condensed Light"/>
                <a:cs typeface="Roboto Condensed Light"/>
                <a:sym typeface="Roboto Condensed Light"/>
              </a:rPr>
              <a:t> environments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Humans can handle a far greater range of tasks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Applications: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Warehouse robots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Package delivery</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Hospitals:</a:t>
            </a:r>
            <a:r>
              <a:rPr lang="en">
                <a:solidFill>
                  <a:srgbClr val="D9D9D9"/>
                </a:solidFill>
                <a:latin typeface="Roboto Condensed Light"/>
                <a:ea typeface="Roboto Condensed Light"/>
                <a:cs typeface="Roboto Condensed Light"/>
                <a:sym typeface="Roboto Condensed Light"/>
              </a:rPr>
              <a:t> assisting nursing staff with bed linens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Home:</a:t>
            </a:r>
            <a:r>
              <a:rPr lang="en">
                <a:solidFill>
                  <a:srgbClr val="D9D9D9"/>
                </a:solidFill>
                <a:latin typeface="Roboto Condensed Light"/>
                <a:ea typeface="Roboto Condensed Light"/>
                <a:cs typeface="Roboto Condensed Light"/>
                <a:sym typeface="Roboto Condensed Light"/>
              </a:rPr>
              <a:t> Roomba is the world’s top selling robot</a:t>
            </a:r>
            <a:endParaRPr>
              <a:solidFill>
                <a:srgbClr val="D9D9D9"/>
              </a:solidFill>
              <a:latin typeface="Roboto Condensed Light"/>
              <a:ea typeface="Roboto Condensed Light"/>
              <a:cs typeface="Roboto Condensed Light"/>
              <a:sym typeface="Roboto Condensed Light"/>
            </a:endParaRPr>
          </a:p>
        </p:txBody>
      </p:sp>
      <p:pic>
        <p:nvPicPr>
          <p:cNvPr id="164" name="Google Shape;164;p23"/>
          <p:cNvPicPr preferRelativeResize="0"/>
          <p:nvPr/>
        </p:nvPicPr>
        <p:blipFill>
          <a:blip r:embed="rId3">
            <a:alphaModFix/>
          </a:blip>
          <a:stretch>
            <a:fillRect/>
          </a:stretch>
        </p:blipFill>
        <p:spPr>
          <a:xfrm>
            <a:off x="6130500" y="1076275"/>
            <a:ext cx="2701800" cy="1677960"/>
          </a:xfrm>
          <a:prstGeom prst="rect">
            <a:avLst/>
          </a:prstGeom>
          <a:noFill/>
          <a:ln>
            <a:noFill/>
          </a:ln>
        </p:spPr>
      </p:pic>
      <p:pic>
        <p:nvPicPr>
          <p:cNvPr id="165" name="Google Shape;165;p23"/>
          <p:cNvPicPr preferRelativeResize="0"/>
          <p:nvPr/>
        </p:nvPicPr>
        <p:blipFill>
          <a:blip r:embed="rId4">
            <a:alphaModFix/>
          </a:blip>
          <a:stretch>
            <a:fillRect/>
          </a:stretch>
        </p:blipFill>
        <p:spPr>
          <a:xfrm>
            <a:off x="6130500" y="3019873"/>
            <a:ext cx="2701800" cy="1402858"/>
          </a:xfrm>
          <a:prstGeom prst="rect">
            <a:avLst/>
          </a:prstGeom>
          <a:noFill/>
          <a:ln>
            <a:noFill/>
          </a:ln>
        </p:spPr>
      </p:pic>
      <p:sp>
        <p:nvSpPr>
          <p:cNvPr id="166" name="Google Shape;166;p23"/>
          <p:cNvSpPr txBox="1"/>
          <p:nvPr/>
        </p:nvSpPr>
        <p:spPr>
          <a:xfrm>
            <a:off x="6138075" y="2712475"/>
            <a:ext cx="2701800" cy="2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Condensed Light"/>
                <a:ea typeface="Roboto Condensed Light"/>
                <a:cs typeface="Roboto Condensed Light"/>
                <a:sym typeface="Roboto Condensed Light"/>
              </a:rPr>
              <a:t>Industrial robots for automotive assembly</a:t>
            </a:r>
            <a:endParaRPr sz="900">
              <a:latin typeface="Roboto Condensed Light"/>
              <a:ea typeface="Roboto Condensed Light"/>
              <a:cs typeface="Roboto Condensed Light"/>
              <a:sym typeface="Roboto Condensed Light"/>
            </a:endParaRPr>
          </a:p>
        </p:txBody>
      </p:sp>
      <p:sp>
        <p:nvSpPr>
          <p:cNvPr id="167" name="Google Shape;167;p23"/>
          <p:cNvSpPr txBox="1"/>
          <p:nvPr/>
        </p:nvSpPr>
        <p:spPr>
          <a:xfrm>
            <a:off x="6138075" y="4388875"/>
            <a:ext cx="2701800" cy="2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Condensed Light"/>
                <a:ea typeface="Roboto Condensed Light"/>
                <a:cs typeface="Roboto Condensed Light"/>
                <a:sym typeface="Roboto Condensed Light"/>
              </a:rPr>
              <a:t>Warehouse robots for moving boxes onto pallets</a:t>
            </a:r>
            <a:endParaRPr sz="900">
              <a:latin typeface="Roboto Condensed Light"/>
              <a:ea typeface="Roboto Condensed Light"/>
              <a:cs typeface="Roboto Condensed Light"/>
              <a:sym typeface="Roboto Condensed Light"/>
            </a:endParaRPr>
          </a:p>
        </p:txBody>
      </p:sp>
      <p:sp>
        <p:nvSpPr>
          <p:cNvPr id="168" name="Google Shape;16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9" name="Google Shape;169;p23"/>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70" name="Google Shape;170;p2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71" name="Google Shape;171;p23"/>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72" name="Google Shape;172;p23"/>
          <p:cNvPicPr preferRelativeResize="0"/>
          <p:nvPr/>
        </p:nvPicPr>
        <p:blipFill>
          <a:blip r:embed="rId5">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Reinforcement Learning 101</a:t>
            </a:r>
            <a:endParaRPr>
              <a:solidFill>
                <a:srgbClr val="980000"/>
              </a:solidFill>
              <a:latin typeface="Roboto Condensed"/>
              <a:ea typeface="Roboto Condensed"/>
              <a:cs typeface="Roboto Condensed"/>
              <a:sym typeface="Roboto Condensed"/>
            </a:endParaRPr>
          </a:p>
        </p:txBody>
      </p:sp>
      <p:sp>
        <p:nvSpPr>
          <p:cNvPr id="1440" name="Google Shape;1440;p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441" name="Google Shape;1441;p12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442" name="Google Shape;1442;p122"/>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443" name="Google Shape;1443;p122"/>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444" name="Google Shape;1444;p122"/>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
        <p:nvSpPr>
          <p:cNvPr id="1445" name="Google Shape;1445;p1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Mapping key concepts back to RL 101</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Environment: hand and block as simulated by MuJoCo</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State: 85 DOF with hand position, block position and orientation; and velocities</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Action: Torque applied to each joint</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Reward: Proximity to goal orientation; reaching goal; not dropping block</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Policy 𝝅, Value function V are both neural networks</a:t>
            </a:r>
            <a:r>
              <a:rPr lang="en">
                <a:solidFill>
                  <a:srgbClr val="D9D9D9"/>
                </a:solidFill>
                <a:latin typeface="Roboto Condensed"/>
                <a:ea typeface="Roboto Condensed"/>
                <a:cs typeface="Roboto Condensed"/>
                <a:sym typeface="Roboto Condensed"/>
              </a:rPr>
              <a:t> (Deep RL)</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Actor Critic: simultaneously train 𝝅 and V</a:t>
            </a:r>
            <a:endParaRPr>
              <a:solidFill>
                <a:srgbClr val="D9D9D9"/>
              </a:solidFill>
              <a:latin typeface="Roboto Condensed"/>
              <a:ea typeface="Roboto Condensed"/>
              <a:cs typeface="Roboto Condensed"/>
              <a:sym typeface="Roboto Condensed"/>
            </a:endParaRPr>
          </a:p>
          <a:p>
            <a:pPr indent="-317500" lvl="1" marL="914400" rtl="0" algn="l">
              <a:spcBef>
                <a:spcPts val="0"/>
              </a:spcBef>
              <a:spcAft>
                <a:spcPts val="0"/>
              </a:spcAft>
              <a:buClr>
                <a:srgbClr val="D9D9D9"/>
              </a:buClr>
              <a:buSzPts val="1400"/>
              <a:buFont typeface="Roboto Condensed"/>
              <a:buChar char="○"/>
            </a:pPr>
            <a:r>
              <a:rPr lang="en">
                <a:solidFill>
                  <a:srgbClr val="D9D9D9"/>
                </a:solidFill>
                <a:latin typeface="Roboto Condensed"/>
                <a:ea typeface="Roboto Condensed"/>
                <a:cs typeface="Roboto Condensed"/>
                <a:sym typeface="Roboto Condensed"/>
              </a:rPr>
              <a:t>Alternative to older value iteration and policy iteration approaches</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PPO: Proximal Policy Optimization - popular on-policy method using deep nets</a:t>
            </a:r>
            <a:endParaRPr>
              <a:solidFill>
                <a:srgbClr val="D9D9D9"/>
              </a:solidFill>
              <a:latin typeface="Roboto Condensed"/>
              <a:ea typeface="Roboto Condensed"/>
              <a:cs typeface="Roboto Condensed"/>
              <a:sym typeface="Roboto Condensed"/>
            </a:endParaRPr>
          </a:p>
          <a:p>
            <a:pPr indent="-342900" lvl="0" marL="457200" rtl="0" algn="l">
              <a:spcBef>
                <a:spcPts val="0"/>
              </a:spcBef>
              <a:spcAft>
                <a:spcPts val="0"/>
              </a:spcAft>
              <a:buClr>
                <a:srgbClr val="000000"/>
              </a:buClr>
              <a:buSzPts val="1800"/>
              <a:buFont typeface="Roboto Condensed"/>
              <a:buChar char="●"/>
            </a:pPr>
            <a:r>
              <a:rPr lang="en">
                <a:solidFill>
                  <a:srgbClr val="000000"/>
                </a:solidFill>
                <a:latin typeface="Roboto Condensed"/>
                <a:ea typeface="Roboto Condensed"/>
                <a:cs typeface="Roboto Condensed"/>
                <a:sym typeface="Roboto Condensed"/>
              </a:rPr>
              <a:t>Why not DQN or DDPG?</a:t>
            </a:r>
            <a:endParaRPr>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a:buChar char="○"/>
            </a:pPr>
            <a:r>
              <a:rPr lang="en">
                <a:solidFill>
                  <a:srgbClr val="000000"/>
                </a:solidFill>
                <a:latin typeface="Roboto Condensed"/>
                <a:ea typeface="Roboto Condensed"/>
                <a:cs typeface="Roboto Condensed"/>
                <a:sym typeface="Roboto Condensed"/>
              </a:rPr>
              <a:t>DQN only learns the policy; less powerful here because it helps to also learn state function</a:t>
            </a:r>
            <a:endParaRPr>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a:buChar char="○"/>
            </a:pPr>
            <a:r>
              <a:rPr lang="en">
                <a:solidFill>
                  <a:srgbClr val="000000"/>
                </a:solidFill>
                <a:latin typeface="Roboto Condensed"/>
                <a:ea typeface="Roboto Condensed"/>
                <a:cs typeface="Roboto Condensed"/>
                <a:sym typeface="Roboto Condensed"/>
              </a:rPr>
              <a:t>DDPG is off-policy; this problem naturally lends itself to on-policy (learn by trying task in simulator)</a:t>
            </a:r>
            <a:endParaRPr>
              <a:solidFill>
                <a:srgbClr val="000000"/>
              </a:solidFill>
              <a:latin typeface="Roboto Condensed"/>
              <a:ea typeface="Roboto Condensed"/>
              <a:cs typeface="Roboto Condensed"/>
              <a:sym typeface="Roboto Condense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9" name="Shape 1449"/>
        <p:cNvGrpSpPr/>
        <p:nvPr/>
      </p:nvGrpSpPr>
      <p:grpSpPr>
        <a:xfrm>
          <a:off x="0" y="0"/>
          <a:ext cx="0" cy="0"/>
          <a:chOff x="0" y="0"/>
          <a:chExt cx="0" cy="0"/>
        </a:xfrm>
      </p:grpSpPr>
      <p:sp>
        <p:nvSpPr>
          <p:cNvPr id="1450" name="Google Shape;1450;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RL Techniques Used</a:t>
            </a:r>
            <a:r>
              <a:rPr lang="en">
                <a:solidFill>
                  <a:srgbClr val="980000"/>
                </a:solidFill>
                <a:latin typeface="Roboto Condensed"/>
                <a:ea typeface="Roboto Condensed"/>
                <a:cs typeface="Roboto Condensed"/>
                <a:sym typeface="Roboto Condensed"/>
              </a:rPr>
              <a:t>: GAE and PPO</a:t>
            </a:r>
            <a:endParaRPr>
              <a:solidFill>
                <a:srgbClr val="980000"/>
              </a:solidFill>
              <a:latin typeface="Roboto Condensed"/>
              <a:ea typeface="Roboto Condensed"/>
              <a:cs typeface="Roboto Condensed"/>
              <a:sym typeface="Roboto Condensed"/>
            </a:endParaRPr>
          </a:p>
        </p:txBody>
      </p:sp>
      <p:sp>
        <p:nvSpPr>
          <p:cNvPr id="1451" name="Google Shape;1451;p123"/>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a:ea typeface="Roboto Condensed"/>
                <a:cs typeface="Roboto Condensed"/>
                <a:sym typeface="Roboto Condensed"/>
              </a:rPr>
              <a:t>Generalized Advantage Estimator (GAE)</a:t>
            </a:r>
            <a:endParaRPr>
              <a:latin typeface="Roboto Condensed"/>
              <a:ea typeface="Roboto Condensed"/>
              <a:cs typeface="Roboto Condensed"/>
              <a:sym typeface="Roboto Condensed"/>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1600"/>
              </a:spcBef>
              <a:spcAft>
                <a:spcPts val="1600"/>
              </a:spcAft>
              <a:buNone/>
            </a:pPr>
            <a:r>
              <a:rPr lang="en">
                <a:latin typeface="Roboto Condensed Light"/>
                <a:ea typeface="Roboto Condensed Light"/>
                <a:cs typeface="Roboto Condensed Light"/>
                <a:sym typeface="Roboto Condensed Light"/>
              </a:rPr>
              <a:t>Training is more stable for A</a:t>
            </a:r>
            <a:r>
              <a:rPr baseline="30000" lang="en">
                <a:latin typeface="Roboto Condensed Light"/>
                <a:ea typeface="Roboto Condensed Light"/>
                <a:cs typeface="Roboto Condensed Light"/>
                <a:sym typeface="Roboto Condensed Light"/>
              </a:rPr>
              <a:t>GAE  </a:t>
            </a:r>
            <a:r>
              <a:rPr lang="en">
                <a:latin typeface="Roboto Condensed Light"/>
                <a:ea typeface="Roboto Condensed Light"/>
                <a:cs typeface="Roboto Condensed Light"/>
                <a:sym typeface="Roboto Condensed Light"/>
              </a:rPr>
              <a:t>than for the value function V.</a:t>
            </a:r>
            <a:endParaRPr>
              <a:latin typeface="Roboto Condensed Light"/>
              <a:ea typeface="Roboto Condensed Light"/>
              <a:cs typeface="Roboto Condensed Light"/>
              <a:sym typeface="Roboto Condensed Light"/>
            </a:endParaRPr>
          </a:p>
        </p:txBody>
      </p:sp>
      <p:sp>
        <p:nvSpPr>
          <p:cNvPr id="1452" name="Google Shape;1452;p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453" name="Google Shape;1453;p12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id="1454" name="Google Shape;1454;p123"/>
          <p:cNvPicPr preferRelativeResize="0"/>
          <p:nvPr/>
        </p:nvPicPr>
        <p:blipFill>
          <a:blip r:embed="rId3">
            <a:alphaModFix/>
          </a:blip>
          <a:stretch>
            <a:fillRect/>
          </a:stretch>
        </p:blipFill>
        <p:spPr>
          <a:xfrm>
            <a:off x="511050" y="2278450"/>
            <a:ext cx="3734767" cy="520700"/>
          </a:xfrm>
          <a:prstGeom prst="rect">
            <a:avLst/>
          </a:prstGeom>
          <a:noFill/>
          <a:ln>
            <a:noFill/>
          </a:ln>
        </p:spPr>
      </p:pic>
      <p:pic>
        <p:nvPicPr>
          <p:cNvPr id="1455" name="Google Shape;1455;p123"/>
          <p:cNvPicPr preferRelativeResize="0"/>
          <p:nvPr/>
        </p:nvPicPr>
        <p:blipFill>
          <a:blip r:embed="rId4">
            <a:alphaModFix/>
          </a:blip>
          <a:stretch>
            <a:fillRect/>
          </a:stretch>
        </p:blipFill>
        <p:spPr>
          <a:xfrm>
            <a:off x="533400" y="2846525"/>
            <a:ext cx="3712425" cy="487053"/>
          </a:xfrm>
          <a:prstGeom prst="rect">
            <a:avLst/>
          </a:prstGeom>
          <a:noFill/>
          <a:ln>
            <a:noFill/>
          </a:ln>
        </p:spPr>
      </p:pic>
      <p:pic>
        <p:nvPicPr>
          <p:cNvPr id="1456" name="Google Shape;1456;p123"/>
          <p:cNvPicPr preferRelativeResize="0"/>
          <p:nvPr/>
        </p:nvPicPr>
        <p:blipFill>
          <a:blip r:embed="rId5">
            <a:alphaModFix/>
          </a:blip>
          <a:stretch>
            <a:fillRect/>
          </a:stretch>
        </p:blipFill>
        <p:spPr>
          <a:xfrm>
            <a:off x="457200" y="1551125"/>
            <a:ext cx="4114800" cy="663670"/>
          </a:xfrm>
          <a:prstGeom prst="rect">
            <a:avLst/>
          </a:prstGeom>
          <a:noFill/>
          <a:ln>
            <a:noFill/>
          </a:ln>
        </p:spPr>
      </p:pic>
      <p:sp>
        <p:nvSpPr>
          <p:cNvPr id="1457" name="Google Shape;1457;p123"/>
          <p:cNvSpPr txBox="1"/>
          <p:nvPr/>
        </p:nvSpPr>
        <p:spPr>
          <a:xfrm>
            <a:off x="4847625" y="1152475"/>
            <a:ext cx="3899400" cy="329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latin typeface="Roboto Condensed"/>
                <a:ea typeface="Roboto Condensed"/>
                <a:cs typeface="Roboto Condensed"/>
                <a:sym typeface="Roboto Condensed"/>
              </a:rPr>
              <a:t>Proximal Policy Optimization (PPO)</a:t>
            </a:r>
            <a:endParaRPr sz="1800">
              <a:solidFill>
                <a:schemeClr val="dk2"/>
              </a:solidFill>
              <a:latin typeface="Roboto Condensed"/>
              <a:ea typeface="Roboto Condensed"/>
              <a:cs typeface="Roboto Condensed"/>
              <a:sym typeface="Roboto Condensed"/>
            </a:endParaRPr>
          </a:p>
          <a:p>
            <a:pPr indent="0" lvl="0" marL="0" rtl="0" algn="l">
              <a:lnSpc>
                <a:spcPct val="115000"/>
              </a:lnSpc>
              <a:spcBef>
                <a:spcPts val="1600"/>
              </a:spcBef>
              <a:spcAft>
                <a:spcPts val="0"/>
              </a:spcAft>
              <a:buNone/>
            </a:pPr>
            <a:r>
              <a:t/>
            </a:r>
            <a:endParaRPr sz="1800">
              <a:solidFill>
                <a:schemeClr val="dk2"/>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0"/>
              </a:spcAft>
              <a:buNone/>
            </a:pPr>
            <a:r>
              <a:t/>
            </a:r>
            <a:endParaRPr sz="1800">
              <a:solidFill>
                <a:schemeClr val="dk2"/>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0"/>
              </a:spcAft>
              <a:buNone/>
            </a:pPr>
            <a:r>
              <a:rPr lang="en" sz="1800">
                <a:solidFill>
                  <a:schemeClr val="dk2"/>
                </a:solidFill>
                <a:latin typeface="Roboto Condensed Light"/>
                <a:ea typeface="Roboto Condensed Light"/>
                <a:cs typeface="Roboto Condensed Light"/>
                <a:sym typeface="Roboto Condensed Light"/>
              </a:rPr>
              <a:t>PPO encourages the policy to shift actions with better than average payoffs, but the clipping discourages changes that are too large (“proximal”)</a:t>
            </a:r>
            <a:endParaRPr sz="1800">
              <a:solidFill>
                <a:schemeClr val="dk2"/>
              </a:solidFill>
              <a:latin typeface="Roboto Condensed Light"/>
              <a:ea typeface="Roboto Condensed Light"/>
              <a:cs typeface="Roboto Condensed Light"/>
              <a:sym typeface="Roboto Condensed Light"/>
            </a:endParaRPr>
          </a:p>
          <a:p>
            <a:pPr indent="0" lvl="0" marL="0" rtl="0" algn="l">
              <a:lnSpc>
                <a:spcPct val="115000"/>
              </a:lnSpc>
              <a:spcBef>
                <a:spcPts val="1600"/>
              </a:spcBef>
              <a:spcAft>
                <a:spcPts val="0"/>
              </a:spcAft>
              <a:buClr>
                <a:schemeClr val="dk1"/>
              </a:buClr>
              <a:buSzPts val="1100"/>
              <a:buFont typeface="Arial"/>
              <a:buNone/>
            </a:pPr>
            <a:r>
              <a:t/>
            </a:r>
            <a:endParaRPr sz="1800">
              <a:solidFill>
                <a:schemeClr val="dk2"/>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p:txBody>
      </p:sp>
      <p:pic>
        <p:nvPicPr>
          <p:cNvPr id="1458" name="Google Shape;1458;p123"/>
          <p:cNvPicPr preferRelativeResize="0"/>
          <p:nvPr/>
        </p:nvPicPr>
        <p:blipFill>
          <a:blip r:embed="rId6">
            <a:alphaModFix/>
          </a:blip>
          <a:stretch>
            <a:fillRect/>
          </a:stretch>
        </p:blipFill>
        <p:spPr>
          <a:xfrm>
            <a:off x="4847625" y="1551125"/>
            <a:ext cx="4086100" cy="461700"/>
          </a:xfrm>
          <a:prstGeom prst="rect">
            <a:avLst/>
          </a:prstGeom>
          <a:noFill/>
          <a:ln>
            <a:noFill/>
          </a:ln>
        </p:spPr>
      </p:pic>
      <p:pic>
        <p:nvPicPr>
          <p:cNvPr id="1459" name="Google Shape;1459;p123"/>
          <p:cNvPicPr preferRelativeResize="0"/>
          <p:nvPr/>
        </p:nvPicPr>
        <p:blipFill>
          <a:blip r:embed="rId7">
            <a:alphaModFix/>
          </a:blip>
          <a:stretch>
            <a:fillRect/>
          </a:stretch>
        </p:blipFill>
        <p:spPr>
          <a:xfrm>
            <a:off x="4900613" y="2024063"/>
            <a:ext cx="1019175" cy="485775"/>
          </a:xfrm>
          <a:prstGeom prst="rect">
            <a:avLst/>
          </a:prstGeom>
          <a:noFill/>
          <a:ln>
            <a:noFill/>
          </a:ln>
        </p:spPr>
      </p:pic>
      <p:sp>
        <p:nvSpPr>
          <p:cNvPr id="1460" name="Google Shape;1460;p123"/>
          <p:cNvSpPr txBox="1"/>
          <p:nvPr/>
        </p:nvSpPr>
        <p:spPr>
          <a:xfrm>
            <a:off x="6024025" y="2085675"/>
            <a:ext cx="2699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Is the ratio of taking the action between the old and new policies;  ϵ is a hyperparameter, often 0.2</a:t>
            </a:r>
            <a:endParaRPr sz="800"/>
          </a:p>
        </p:txBody>
      </p:sp>
      <p:cxnSp>
        <p:nvCxnSpPr>
          <p:cNvPr id="1461" name="Google Shape;1461;p123"/>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462" name="Google Shape;1462;p123"/>
          <p:cNvPicPr preferRelativeResize="0"/>
          <p:nvPr/>
        </p:nvPicPr>
        <p:blipFill>
          <a:blip r:embed="rId8">
            <a:alphaModFix/>
          </a:blip>
          <a:stretch>
            <a:fillRect/>
          </a:stretch>
        </p:blipFill>
        <p:spPr>
          <a:xfrm>
            <a:off x="235500" y="4678925"/>
            <a:ext cx="1077607" cy="393600"/>
          </a:xfrm>
          <a:prstGeom prst="rect">
            <a:avLst/>
          </a:prstGeom>
          <a:noFill/>
          <a:ln>
            <a:noFill/>
          </a:ln>
        </p:spPr>
      </p:pic>
      <p:sp>
        <p:nvSpPr>
          <p:cNvPr id="1463" name="Google Shape;1463;p123"/>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7" name="Shape 1467"/>
        <p:cNvGrpSpPr/>
        <p:nvPr/>
      </p:nvGrpSpPr>
      <p:grpSpPr>
        <a:xfrm>
          <a:off x="0" y="0"/>
          <a:ext cx="0" cy="0"/>
          <a:chOff x="0" y="0"/>
          <a:chExt cx="0" cy="0"/>
        </a:xfrm>
      </p:grpSpPr>
      <p:sp>
        <p:nvSpPr>
          <p:cNvPr id="1468" name="Google Shape;1468;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LSTM Overview</a:t>
            </a:r>
            <a:endParaRPr>
              <a:solidFill>
                <a:srgbClr val="980000"/>
              </a:solidFill>
              <a:latin typeface="Roboto Condensed"/>
              <a:ea typeface="Roboto Condensed"/>
              <a:cs typeface="Roboto Condensed"/>
              <a:sym typeface="Roboto Condensed"/>
            </a:endParaRPr>
          </a:p>
        </p:txBody>
      </p:sp>
      <p:sp>
        <p:nvSpPr>
          <p:cNvPr id="1469" name="Google Shape;1469;p1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470" name="Google Shape;1470;p12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471" name="Google Shape;1471;p12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472" name="Google Shape;1472;p124"/>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473" name="Google Shape;1473;p124"/>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pic>
        <p:nvPicPr>
          <p:cNvPr id="1474" name="Google Shape;1474;p124"/>
          <p:cNvPicPr preferRelativeResize="0"/>
          <p:nvPr/>
        </p:nvPicPr>
        <p:blipFill>
          <a:blip r:embed="rId4">
            <a:alphaModFix/>
          </a:blip>
          <a:stretch>
            <a:fillRect/>
          </a:stretch>
        </p:blipFill>
        <p:spPr>
          <a:xfrm>
            <a:off x="602400" y="1173475"/>
            <a:ext cx="8008201" cy="2997975"/>
          </a:xfrm>
          <a:prstGeom prst="rect">
            <a:avLst/>
          </a:prstGeom>
          <a:noFill/>
          <a:ln>
            <a:noFill/>
          </a:ln>
        </p:spPr>
      </p:pic>
      <p:sp>
        <p:nvSpPr>
          <p:cNvPr id="1475" name="Google Shape;1475;p124"/>
          <p:cNvSpPr txBox="1"/>
          <p:nvPr/>
        </p:nvSpPr>
        <p:spPr>
          <a:xfrm>
            <a:off x="282050" y="4337375"/>
            <a:ext cx="3889500" cy="34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chemeClr val="dk1"/>
                </a:solidFill>
                <a:latin typeface="Roboto Condensed Light"/>
                <a:ea typeface="Roboto Condensed Light"/>
                <a:cs typeface="Roboto Condensed Light"/>
                <a:sym typeface="Roboto Condensed Light"/>
              </a:rPr>
              <a:t>Images Credit: CS 109b Lecture Notes, Spring 2019</a:t>
            </a:r>
            <a:endParaRPr sz="12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sp>
        <p:nvSpPr>
          <p:cNvPr id="1480" name="Google Shape;1480;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LSTM: Detail of One Cell</a:t>
            </a:r>
            <a:endParaRPr>
              <a:solidFill>
                <a:srgbClr val="980000"/>
              </a:solidFill>
              <a:latin typeface="Roboto Condensed"/>
              <a:ea typeface="Roboto Condensed"/>
              <a:cs typeface="Roboto Condensed"/>
              <a:sym typeface="Roboto Condensed"/>
            </a:endParaRPr>
          </a:p>
        </p:txBody>
      </p:sp>
      <p:sp>
        <p:nvSpPr>
          <p:cNvPr id="1481" name="Google Shape;1481;p1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482" name="Google Shape;1482;p12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483" name="Google Shape;1483;p125"/>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484" name="Google Shape;1484;p125"/>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485" name="Google Shape;1485;p125"/>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pic>
        <p:nvPicPr>
          <p:cNvPr id="1486" name="Google Shape;1486;p125"/>
          <p:cNvPicPr preferRelativeResize="0"/>
          <p:nvPr/>
        </p:nvPicPr>
        <p:blipFill>
          <a:blip r:embed="rId4">
            <a:alphaModFix/>
          </a:blip>
          <a:stretch>
            <a:fillRect/>
          </a:stretch>
        </p:blipFill>
        <p:spPr>
          <a:xfrm>
            <a:off x="381000" y="1097275"/>
            <a:ext cx="7053628" cy="3316301"/>
          </a:xfrm>
          <a:prstGeom prst="rect">
            <a:avLst/>
          </a:prstGeom>
          <a:noFill/>
          <a:ln>
            <a:noFill/>
          </a:ln>
        </p:spPr>
      </p:pic>
      <p:sp>
        <p:nvSpPr>
          <p:cNvPr id="1487" name="Google Shape;1487;p125"/>
          <p:cNvSpPr txBox="1"/>
          <p:nvPr/>
        </p:nvSpPr>
        <p:spPr>
          <a:xfrm>
            <a:off x="282050" y="4337375"/>
            <a:ext cx="3889500" cy="34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200">
                <a:solidFill>
                  <a:schemeClr val="dk1"/>
                </a:solidFill>
                <a:latin typeface="Roboto Condensed Light"/>
                <a:ea typeface="Roboto Condensed Light"/>
                <a:cs typeface="Roboto Condensed Light"/>
                <a:sym typeface="Roboto Condensed Light"/>
              </a:rPr>
              <a:t>Images Credit: CS 109b Lecture Notes, Spring 2019</a:t>
            </a:r>
            <a:endParaRPr sz="12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1" name="Shape 1491"/>
        <p:cNvGrpSpPr/>
        <p:nvPr/>
      </p:nvGrpSpPr>
      <p:grpSpPr>
        <a:xfrm>
          <a:off x="0" y="0"/>
          <a:ext cx="0" cy="0"/>
          <a:chOff x="0" y="0"/>
          <a:chExt cx="0" cy="0"/>
        </a:xfrm>
      </p:grpSpPr>
      <p:sp>
        <p:nvSpPr>
          <p:cNvPr id="1492" name="Google Shape;1492;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Learning Control Policies from State</a:t>
            </a:r>
            <a:endParaRPr>
              <a:solidFill>
                <a:srgbClr val="980000"/>
              </a:solidFill>
              <a:latin typeface="Roboto Condensed"/>
              <a:ea typeface="Roboto Condensed"/>
              <a:cs typeface="Roboto Condensed"/>
              <a:sym typeface="Roboto Condensed"/>
            </a:endParaRPr>
          </a:p>
        </p:txBody>
      </p:sp>
      <p:sp>
        <p:nvSpPr>
          <p:cNvPr id="1493" name="Google Shape;1493;p1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Policy is a recurrent neural network (RNN) with memory (LSTM)</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As this network process inputs, it updates its internal state (memory)</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Trained using Proximal Policy Optimization (PPO) with policy and value networks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Asymmetric actor-critic method; critic has more inputs than actor</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State Variables for Policy &amp; Value Networks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Position of 5 fingertips (15 dim); position of object (3D); relative orientation to goal (4D quaternion); total 22 dimensions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Value net also has orientations for object and target; joint angles; and velocities; total 85 dim</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Actions: Discretized Joint Angles (11 Bins)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Rewards: Angular Distance, Bonus for Success, Penalty for Drop</a:t>
            </a:r>
            <a:endParaRPr>
              <a:solidFill>
                <a:srgbClr val="D9D9D9"/>
              </a:solidFill>
              <a:latin typeface="Roboto Condensed Light"/>
              <a:ea typeface="Roboto Condensed Light"/>
              <a:cs typeface="Roboto Condensed Light"/>
              <a:sym typeface="Roboto Condensed Light"/>
            </a:endParaRPr>
          </a:p>
        </p:txBody>
      </p:sp>
      <p:sp>
        <p:nvSpPr>
          <p:cNvPr id="1494" name="Google Shape;1494;p1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495" name="Google Shape;1495;p12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496" name="Google Shape;1496;p12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497" name="Google Shape;1497;p126"/>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498" name="Google Shape;1498;p126"/>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2" name="Shape 1502"/>
        <p:cNvGrpSpPr/>
        <p:nvPr/>
      </p:nvGrpSpPr>
      <p:grpSpPr>
        <a:xfrm>
          <a:off x="0" y="0"/>
          <a:ext cx="0" cy="0"/>
          <a:chOff x="0" y="0"/>
          <a:chExt cx="0" cy="0"/>
        </a:xfrm>
      </p:grpSpPr>
      <p:sp>
        <p:nvSpPr>
          <p:cNvPr id="1503" name="Google Shape;1503;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Learning Control Policies from State</a:t>
            </a:r>
            <a:endParaRPr>
              <a:solidFill>
                <a:srgbClr val="980000"/>
              </a:solidFill>
              <a:latin typeface="Roboto Condensed"/>
              <a:ea typeface="Roboto Condensed"/>
              <a:cs typeface="Roboto Condensed"/>
              <a:sym typeface="Roboto Condensed"/>
            </a:endParaRPr>
          </a:p>
        </p:txBody>
      </p:sp>
      <p:sp>
        <p:nvSpPr>
          <p:cNvPr id="1504" name="Google Shape;1504;p1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Policy is a recurrent neural network (RNN) with memory (LSTM)</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As this network process inputs, it updates its internal state (memory)</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Trained using Proximal Policy Optimization (PPO) with policy and value networks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Asymmetric actor-critic method; critic has more inputs than actor</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State Variables for Policy &amp; Value Networks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Position of 5 fingertips (15 dim); position of object (3D); relative orientation to goal (4D quaternion); total 22 dimensions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Value net also has orientations for object and target; joint angles; and velocities; total 85 dim</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Actions: Discretized Joint Angles (11 Bins)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Rewards: Angular Distance, Bonus for Success, Penalty for Drop</a:t>
            </a:r>
            <a:endParaRPr>
              <a:solidFill>
                <a:srgbClr val="D9D9D9"/>
              </a:solidFill>
              <a:latin typeface="Roboto Condensed Light"/>
              <a:ea typeface="Roboto Condensed Light"/>
              <a:cs typeface="Roboto Condensed Light"/>
              <a:sym typeface="Roboto Condensed Light"/>
            </a:endParaRPr>
          </a:p>
        </p:txBody>
      </p:sp>
      <p:sp>
        <p:nvSpPr>
          <p:cNvPr id="1505" name="Google Shape;1505;p1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506" name="Google Shape;1506;p127"/>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507" name="Google Shape;1507;p127"/>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508" name="Google Shape;1508;p127"/>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509" name="Google Shape;1509;p127"/>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sp>
        <p:nvSpPr>
          <p:cNvPr id="1514" name="Google Shape;1514;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Learning Control Policies from State</a:t>
            </a:r>
            <a:endParaRPr>
              <a:solidFill>
                <a:srgbClr val="980000"/>
              </a:solidFill>
              <a:latin typeface="Roboto Condensed"/>
              <a:ea typeface="Roboto Condensed"/>
              <a:cs typeface="Roboto Condensed"/>
              <a:sym typeface="Roboto Condensed"/>
            </a:endParaRPr>
          </a:p>
        </p:txBody>
      </p:sp>
      <p:sp>
        <p:nvSpPr>
          <p:cNvPr id="1515" name="Google Shape;1515;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Policy is a recurrent neural network (RNN) with memory (LSTM)</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As this network process inputs, it updates its internal state (memory)</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Trained using Proximal Policy Optimization (PPO) with policy and value networks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Asymmetric actor-critic method; critic has more inputs than actor</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State Variables for Policy &amp; Value Networks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Position of 5 fingertips (15 dim); position of object (3D); relative orientation to goal (4D quaternion); total 22 dimensions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Value net also has orientations for object and target; joint angles; and velocities; total 85 dim</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Actions: Discretized </a:t>
            </a:r>
            <a:r>
              <a:rPr lang="en">
                <a:solidFill>
                  <a:srgbClr val="000000"/>
                </a:solidFill>
                <a:latin typeface="Roboto Condensed Light"/>
                <a:ea typeface="Roboto Condensed Light"/>
                <a:cs typeface="Roboto Condensed Light"/>
                <a:sym typeface="Roboto Condensed Light"/>
              </a:rPr>
              <a:t>J</a:t>
            </a:r>
            <a:r>
              <a:rPr lang="en">
                <a:solidFill>
                  <a:srgbClr val="000000"/>
                </a:solidFill>
                <a:latin typeface="Roboto Condensed Light"/>
                <a:ea typeface="Roboto Condensed Light"/>
                <a:cs typeface="Roboto Condensed Light"/>
                <a:sym typeface="Roboto Condensed Light"/>
              </a:rPr>
              <a:t>oint </a:t>
            </a:r>
            <a:r>
              <a:rPr lang="en">
                <a:solidFill>
                  <a:srgbClr val="000000"/>
                </a:solidFill>
                <a:latin typeface="Roboto Condensed Light"/>
                <a:ea typeface="Roboto Condensed Light"/>
                <a:cs typeface="Roboto Condensed Light"/>
                <a:sym typeface="Roboto Condensed Light"/>
              </a:rPr>
              <a:t>A</a:t>
            </a:r>
            <a:r>
              <a:rPr lang="en">
                <a:solidFill>
                  <a:srgbClr val="000000"/>
                </a:solidFill>
                <a:latin typeface="Roboto Condensed Light"/>
                <a:ea typeface="Roboto Condensed Light"/>
                <a:cs typeface="Roboto Condensed Light"/>
                <a:sym typeface="Roboto Condensed Light"/>
              </a:rPr>
              <a:t>ngles (11 Bins)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Rewards: Angular Distance, Bonus for Success, Penalty for Drop</a:t>
            </a:r>
            <a:endParaRPr>
              <a:solidFill>
                <a:srgbClr val="D9D9D9"/>
              </a:solidFill>
              <a:latin typeface="Roboto Condensed Light"/>
              <a:ea typeface="Roboto Condensed Light"/>
              <a:cs typeface="Roboto Condensed Light"/>
              <a:sym typeface="Roboto Condensed Light"/>
            </a:endParaRPr>
          </a:p>
        </p:txBody>
      </p:sp>
      <p:sp>
        <p:nvSpPr>
          <p:cNvPr id="1516" name="Google Shape;1516;p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517" name="Google Shape;1517;p128"/>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518" name="Google Shape;1518;p12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519" name="Google Shape;1519;p128"/>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520" name="Google Shape;1520;p128"/>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4" name="Shape 1524"/>
        <p:cNvGrpSpPr/>
        <p:nvPr/>
      </p:nvGrpSpPr>
      <p:grpSpPr>
        <a:xfrm>
          <a:off x="0" y="0"/>
          <a:ext cx="0" cy="0"/>
          <a:chOff x="0" y="0"/>
          <a:chExt cx="0" cy="0"/>
        </a:xfrm>
      </p:grpSpPr>
      <p:sp>
        <p:nvSpPr>
          <p:cNvPr id="1525" name="Google Shape;1525;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Learning Control Policies from State</a:t>
            </a:r>
            <a:endParaRPr>
              <a:solidFill>
                <a:srgbClr val="980000"/>
              </a:solidFill>
              <a:latin typeface="Roboto Condensed"/>
              <a:ea typeface="Roboto Condensed"/>
              <a:cs typeface="Roboto Condensed"/>
              <a:sym typeface="Roboto Condensed"/>
            </a:endParaRPr>
          </a:p>
        </p:txBody>
      </p:sp>
      <p:sp>
        <p:nvSpPr>
          <p:cNvPr id="1526" name="Google Shape;1526;p1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Policy is a recurrent neural network (RNN) with memory (LSTM)</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As this network process inputs, it updates its internal state (memory)</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Trained using Proximal Policy Optimization (PPO) with policy and value networks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Asymmetric actor-critic method; critic has more inputs than actor</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State Variables for Policy &amp; Value Networks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Position of 5 fingertips (15 dim); position of object (3D); relative orientation to goal (4D quaternion); total 22 dimensions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Value net also has orientations for object and target; joint angles; and velocities; total 85 dim</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Actions: Discretized Joint Angles (11 Bins)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Rewards: Angular Distance, Bonus for Success, Penalty for Drop</a:t>
            </a:r>
            <a:endParaRPr>
              <a:solidFill>
                <a:srgbClr val="000000"/>
              </a:solidFill>
              <a:latin typeface="Roboto Condensed Light"/>
              <a:ea typeface="Roboto Condensed Light"/>
              <a:cs typeface="Roboto Condensed Light"/>
              <a:sym typeface="Roboto Condensed Light"/>
            </a:endParaRPr>
          </a:p>
        </p:txBody>
      </p:sp>
      <p:sp>
        <p:nvSpPr>
          <p:cNvPr id="1527" name="Google Shape;1527;p1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528" name="Google Shape;1528;p12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529" name="Google Shape;1529;p12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530" name="Google Shape;1530;p129"/>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531" name="Google Shape;1531;p129"/>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5" name="Shape 1535"/>
        <p:cNvGrpSpPr/>
        <p:nvPr/>
      </p:nvGrpSpPr>
      <p:grpSpPr>
        <a:xfrm>
          <a:off x="0" y="0"/>
          <a:ext cx="0" cy="0"/>
          <a:chOff x="0" y="0"/>
          <a:chExt cx="0" cy="0"/>
        </a:xfrm>
      </p:grpSpPr>
      <p:sp>
        <p:nvSpPr>
          <p:cNvPr id="1536" name="Google Shape;1536;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Estimating State with Vision</a:t>
            </a:r>
            <a:endParaRPr>
              <a:solidFill>
                <a:srgbClr val="980000"/>
              </a:solidFill>
              <a:latin typeface="Roboto Condensed"/>
              <a:ea typeface="Roboto Condensed"/>
              <a:cs typeface="Roboto Condensed"/>
              <a:sym typeface="Roboto Condensed"/>
            </a:endParaRPr>
          </a:p>
        </p:txBody>
      </p:sp>
      <p:sp>
        <p:nvSpPr>
          <p:cNvPr id="1537" name="Google Shape;1537;p130"/>
          <p:cNvSpPr txBox="1"/>
          <p:nvPr>
            <p:ph idx="1" type="body"/>
          </p:nvPr>
        </p:nvSpPr>
        <p:spPr>
          <a:xfrm>
            <a:off x="261425" y="1152475"/>
            <a:ext cx="7166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simulator is trained based on position data</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The robot can use either “ground truth” position data from the mocap system, or from RGB camera data</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They trained an auxiliary network to learn position from cameras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Results weren’t as good as with the mocap, but still respectable</a:t>
            </a:r>
            <a:endParaRPr>
              <a:solidFill>
                <a:srgbClr val="D9D9D9"/>
              </a:solidFill>
              <a:latin typeface="Roboto Condensed Light"/>
              <a:ea typeface="Roboto Condensed Light"/>
              <a:cs typeface="Roboto Condensed Light"/>
              <a:sym typeface="Roboto Condensed Light"/>
            </a:endParaRPr>
          </a:p>
        </p:txBody>
      </p:sp>
      <p:sp>
        <p:nvSpPr>
          <p:cNvPr id="1538" name="Google Shape;1538;p1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539" name="Google Shape;1539;p130"/>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540" name="Google Shape;1540;p13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541" name="Google Shape;1541;p130"/>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542" name="Google Shape;1542;p130"/>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pic>
        <p:nvPicPr>
          <p:cNvPr id="1543" name="Google Shape;1543;p130"/>
          <p:cNvPicPr preferRelativeResize="0"/>
          <p:nvPr/>
        </p:nvPicPr>
        <p:blipFill>
          <a:blip r:embed="rId4">
            <a:alphaModFix/>
          </a:blip>
          <a:stretch>
            <a:fillRect/>
          </a:stretch>
        </p:blipFill>
        <p:spPr>
          <a:xfrm>
            <a:off x="7292954" y="1021075"/>
            <a:ext cx="1831421" cy="263852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7" name="Shape 1547"/>
        <p:cNvGrpSpPr/>
        <p:nvPr/>
      </p:nvGrpSpPr>
      <p:grpSpPr>
        <a:xfrm>
          <a:off x="0" y="0"/>
          <a:ext cx="0" cy="0"/>
          <a:chOff x="0" y="0"/>
          <a:chExt cx="0" cy="0"/>
        </a:xfrm>
      </p:grpSpPr>
      <p:sp>
        <p:nvSpPr>
          <p:cNvPr id="1548" name="Google Shape;1548;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Estimating State with Vision</a:t>
            </a:r>
            <a:endParaRPr>
              <a:solidFill>
                <a:srgbClr val="980000"/>
              </a:solidFill>
              <a:latin typeface="Roboto Condensed"/>
              <a:ea typeface="Roboto Condensed"/>
              <a:cs typeface="Roboto Condensed"/>
              <a:sym typeface="Roboto Condensed"/>
            </a:endParaRPr>
          </a:p>
        </p:txBody>
      </p:sp>
      <p:sp>
        <p:nvSpPr>
          <p:cNvPr id="1549" name="Google Shape;1549;p131"/>
          <p:cNvSpPr txBox="1"/>
          <p:nvPr>
            <p:ph idx="1" type="body"/>
          </p:nvPr>
        </p:nvSpPr>
        <p:spPr>
          <a:xfrm>
            <a:off x="261425" y="1152475"/>
            <a:ext cx="7166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The simulator is trained based on position data</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robot can use either “ground truth” position data from the mocap system, or from RGB camera data</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They trained an auxiliary network to learn position from cameras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Results weren’t as good as with the mocap, but still respectable</a:t>
            </a:r>
            <a:endParaRPr>
              <a:solidFill>
                <a:srgbClr val="D9D9D9"/>
              </a:solidFill>
              <a:latin typeface="Roboto Condensed Light"/>
              <a:ea typeface="Roboto Condensed Light"/>
              <a:cs typeface="Roboto Condensed Light"/>
              <a:sym typeface="Roboto Condensed Light"/>
            </a:endParaRPr>
          </a:p>
        </p:txBody>
      </p:sp>
      <p:sp>
        <p:nvSpPr>
          <p:cNvPr id="1550" name="Google Shape;1550;p1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551" name="Google Shape;1551;p131"/>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552" name="Google Shape;1552;p13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553" name="Google Shape;1553;p131"/>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554" name="Google Shape;1554;p131"/>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pic>
        <p:nvPicPr>
          <p:cNvPr id="1555" name="Google Shape;1555;p131"/>
          <p:cNvPicPr preferRelativeResize="0"/>
          <p:nvPr/>
        </p:nvPicPr>
        <p:blipFill>
          <a:blip r:embed="rId4">
            <a:alphaModFix/>
          </a:blip>
          <a:stretch>
            <a:fillRect/>
          </a:stretch>
        </p:blipFill>
        <p:spPr>
          <a:xfrm>
            <a:off x="7292954" y="1021075"/>
            <a:ext cx="1831421" cy="26385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Robotic Manipulation in the Real World</a:t>
            </a:r>
            <a:endParaRPr>
              <a:solidFill>
                <a:srgbClr val="980000"/>
              </a:solidFill>
              <a:latin typeface="Roboto Condensed"/>
              <a:ea typeface="Roboto Condensed"/>
              <a:cs typeface="Roboto Condensed"/>
              <a:sym typeface="Roboto Condensed"/>
            </a:endParaRPr>
          </a:p>
        </p:txBody>
      </p:sp>
      <p:sp>
        <p:nvSpPr>
          <p:cNvPr id="178" name="Google Shape;178;p24"/>
          <p:cNvSpPr txBox="1"/>
          <p:nvPr>
            <p:ph idx="1" type="body"/>
          </p:nvPr>
        </p:nvSpPr>
        <p:spPr>
          <a:xfrm>
            <a:off x="311700" y="1152475"/>
            <a:ext cx="5825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Industrial robots have impressive achievements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But they are </a:t>
            </a:r>
            <a:r>
              <a:rPr b="1" lang="en">
                <a:solidFill>
                  <a:srgbClr val="000000"/>
                </a:solidFill>
                <a:latin typeface="Roboto Condensed"/>
                <a:ea typeface="Roboto Condensed"/>
                <a:cs typeface="Roboto Condensed"/>
                <a:sym typeface="Roboto Condensed"/>
              </a:rPr>
              <a:t>very specialized</a:t>
            </a:r>
            <a:r>
              <a:rPr lang="en">
                <a:solidFill>
                  <a:srgbClr val="000000"/>
                </a:solidFill>
                <a:latin typeface="Roboto Condensed Light"/>
                <a:ea typeface="Roboto Condensed Light"/>
                <a:cs typeface="Roboto Condensed Light"/>
                <a:sym typeface="Roboto Condensed Light"/>
              </a:rPr>
              <a:t> and work only in highly </a:t>
            </a:r>
            <a:r>
              <a:rPr b="1" lang="en">
                <a:solidFill>
                  <a:srgbClr val="000000"/>
                </a:solidFill>
                <a:latin typeface="Roboto Condensed"/>
                <a:ea typeface="Roboto Condensed"/>
                <a:cs typeface="Roboto Condensed"/>
                <a:sym typeface="Roboto Condensed"/>
              </a:rPr>
              <a:t>controlled</a:t>
            </a:r>
            <a:r>
              <a:rPr lang="en">
                <a:solidFill>
                  <a:srgbClr val="000000"/>
                </a:solidFill>
                <a:latin typeface="Roboto Condensed Light"/>
                <a:ea typeface="Roboto Condensed Light"/>
                <a:cs typeface="Roboto Condensed Light"/>
                <a:sym typeface="Roboto Condensed Light"/>
              </a:rPr>
              <a:t> environments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Humans can handle a far greater range of tasks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Applications: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b="1" lang="en">
                <a:solidFill>
                  <a:srgbClr val="000000"/>
                </a:solidFill>
                <a:latin typeface="Roboto Condensed"/>
                <a:ea typeface="Roboto Condensed"/>
                <a:cs typeface="Roboto Condensed"/>
                <a:sym typeface="Roboto Condensed"/>
              </a:rPr>
              <a:t>Warehouse robots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b="1" lang="en">
                <a:solidFill>
                  <a:srgbClr val="000000"/>
                </a:solidFill>
                <a:latin typeface="Roboto Condensed"/>
                <a:ea typeface="Roboto Condensed"/>
                <a:cs typeface="Roboto Condensed"/>
                <a:sym typeface="Roboto Condensed"/>
              </a:rPr>
              <a:t>Package delivery</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b="1" lang="en">
                <a:solidFill>
                  <a:srgbClr val="000000"/>
                </a:solidFill>
                <a:latin typeface="Roboto Condensed"/>
                <a:ea typeface="Roboto Condensed"/>
                <a:cs typeface="Roboto Condensed"/>
                <a:sym typeface="Roboto Condensed"/>
              </a:rPr>
              <a:t>Hospitals:</a:t>
            </a:r>
            <a:r>
              <a:rPr lang="en">
                <a:solidFill>
                  <a:srgbClr val="000000"/>
                </a:solidFill>
                <a:latin typeface="Roboto Condensed Light"/>
                <a:ea typeface="Roboto Condensed Light"/>
                <a:cs typeface="Roboto Condensed Light"/>
                <a:sym typeface="Roboto Condensed Light"/>
              </a:rPr>
              <a:t> assisting nursing staff with bed linens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b="1" lang="en">
                <a:solidFill>
                  <a:srgbClr val="000000"/>
                </a:solidFill>
                <a:latin typeface="Roboto Condensed"/>
                <a:ea typeface="Roboto Condensed"/>
                <a:cs typeface="Roboto Condensed"/>
                <a:sym typeface="Roboto Condensed"/>
              </a:rPr>
              <a:t>Home:</a:t>
            </a:r>
            <a:r>
              <a:rPr lang="en">
                <a:solidFill>
                  <a:srgbClr val="000000"/>
                </a:solidFill>
                <a:latin typeface="Roboto Condensed Light"/>
                <a:ea typeface="Roboto Condensed Light"/>
                <a:cs typeface="Roboto Condensed Light"/>
                <a:sym typeface="Roboto Condensed Light"/>
              </a:rPr>
              <a:t> Roomba is the world’s top selling robot</a:t>
            </a:r>
            <a:endParaRPr>
              <a:solidFill>
                <a:srgbClr val="000000"/>
              </a:solidFill>
              <a:latin typeface="Roboto Condensed Light"/>
              <a:ea typeface="Roboto Condensed Light"/>
              <a:cs typeface="Roboto Condensed Light"/>
              <a:sym typeface="Roboto Condensed Light"/>
            </a:endParaRPr>
          </a:p>
        </p:txBody>
      </p:sp>
      <p:pic>
        <p:nvPicPr>
          <p:cNvPr id="179" name="Google Shape;179;p24"/>
          <p:cNvPicPr preferRelativeResize="0"/>
          <p:nvPr/>
        </p:nvPicPr>
        <p:blipFill>
          <a:blip r:embed="rId3">
            <a:alphaModFix/>
          </a:blip>
          <a:stretch>
            <a:fillRect/>
          </a:stretch>
        </p:blipFill>
        <p:spPr>
          <a:xfrm>
            <a:off x="6130500" y="1076275"/>
            <a:ext cx="2701800" cy="1677960"/>
          </a:xfrm>
          <a:prstGeom prst="rect">
            <a:avLst/>
          </a:prstGeom>
          <a:noFill/>
          <a:ln>
            <a:noFill/>
          </a:ln>
        </p:spPr>
      </p:pic>
      <p:pic>
        <p:nvPicPr>
          <p:cNvPr id="180" name="Google Shape;180;p24"/>
          <p:cNvPicPr preferRelativeResize="0"/>
          <p:nvPr/>
        </p:nvPicPr>
        <p:blipFill>
          <a:blip r:embed="rId4">
            <a:alphaModFix/>
          </a:blip>
          <a:stretch>
            <a:fillRect/>
          </a:stretch>
        </p:blipFill>
        <p:spPr>
          <a:xfrm>
            <a:off x="6130500" y="3019873"/>
            <a:ext cx="2701800" cy="1402858"/>
          </a:xfrm>
          <a:prstGeom prst="rect">
            <a:avLst/>
          </a:prstGeom>
          <a:noFill/>
          <a:ln>
            <a:noFill/>
          </a:ln>
        </p:spPr>
      </p:pic>
      <p:sp>
        <p:nvSpPr>
          <p:cNvPr id="181" name="Google Shape;181;p24"/>
          <p:cNvSpPr txBox="1"/>
          <p:nvPr/>
        </p:nvSpPr>
        <p:spPr>
          <a:xfrm>
            <a:off x="6138075" y="2712475"/>
            <a:ext cx="2701800" cy="2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Condensed Light"/>
                <a:ea typeface="Roboto Condensed Light"/>
                <a:cs typeface="Roboto Condensed Light"/>
                <a:sym typeface="Roboto Condensed Light"/>
              </a:rPr>
              <a:t>Industrial robots for automotive assembly</a:t>
            </a:r>
            <a:endParaRPr sz="900">
              <a:latin typeface="Roboto Condensed Light"/>
              <a:ea typeface="Roboto Condensed Light"/>
              <a:cs typeface="Roboto Condensed Light"/>
              <a:sym typeface="Roboto Condensed Light"/>
            </a:endParaRPr>
          </a:p>
        </p:txBody>
      </p:sp>
      <p:sp>
        <p:nvSpPr>
          <p:cNvPr id="182" name="Google Shape;182;p24"/>
          <p:cNvSpPr txBox="1"/>
          <p:nvPr/>
        </p:nvSpPr>
        <p:spPr>
          <a:xfrm>
            <a:off x="6138075" y="4388875"/>
            <a:ext cx="2701800" cy="2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Condensed Light"/>
                <a:ea typeface="Roboto Condensed Light"/>
                <a:cs typeface="Roboto Condensed Light"/>
                <a:sym typeface="Roboto Condensed Light"/>
              </a:rPr>
              <a:t>Warehouse robots for moving boxes onto pallets</a:t>
            </a:r>
            <a:endParaRPr sz="900">
              <a:latin typeface="Roboto Condensed Light"/>
              <a:ea typeface="Roboto Condensed Light"/>
              <a:cs typeface="Roboto Condensed Light"/>
              <a:sym typeface="Roboto Condensed Light"/>
            </a:endParaRPr>
          </a:p>
        </p:txBody>
      </p:sp>
      <p:sp>
        <p:nvSpPr>
          <p:cNvPr id="183" name="Google Shape;18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84" name="Google Shape;184;p2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85" name="Google Shape;185;p2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86" name="Google Shape;186;p24"/>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87" name="Google Shape;187;p24"/>
          <p:cNvPicPr preferRelativeResize="0"/>
          <p:nvPr/>
        </p:nvPicPr>
        <p:blipFill>
          <a:blip r:embed="rId5">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9" name="Shape 1559"/>
        <p:cNvGrpSpPr/>
        <p:nvPr/>
      </p:nvGrpSpPr>
      <p:grpSpPr>
        <a:xfrm>
          <a:off x="0" y="0"/>
          <a:ext cx="0" cy="0"/>
          <a:chOff x="0" y="0"/>
          <a:chExt cx="0" cy="0"/>
        </a:xfrm>
      </p:grpSpPr>
      <p:sp>
        <p:nvSpPr>
          <p:cNvPr id="1560" name="Google Shape;1560;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Estimating State with Vision</a:t>
            </a:r>
            <a:endParaRPr>
              <a:solidFill>
                <a:srgbClr val="980000"/>
              </a:solidFill>
              <a:latin typeface="Roboto Condensed"/>
              <a:ea typeface="Roboto Condensed"/>
              <a:cs typeface="Roboto Condensed"/>
              <a:sym typeface="Roboto Condensed"/>
            </a:endParaRPr>
          </a:p>
        </p:txBody>
      </p:sp>
      <p:sp>
        <p:nvSpPr>
          <p:cNvPr id="1561" name="Google Shape;1561;p132"/>
          <p:cNvSpPr txBox="1"/>
          <p:nvPr>
            <p:ph idx="1" type="body"/>
          </p:nvPr>
        </p:nvSpPr>
        <p:spPr>
          <a:xfrm>
            <a:off x="261425" y="1152475"/>
            <a:ext cx="7166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The simulator is trained based on position data</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The robot can use either “ground truth” position data from the mocap system, or from RGB camera data</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They trained an auxiliary network to learn position from cameras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Results weren’t as good as with the mocap, but still respectable</a:t>
            </a:r>
            <a:endParaRPr>
              <a:solidFill>
                <a:srgbClr val="D9D9D9"/>
              </a:solidFill>
              <a:latin typeface="Roboto Condensed Light"/>
              <a:ea typeface="Roboto Condensed Light"/>
              <a:cs typeface="Roboto Condensed Light"/>
              <a:sym typeface="Roboto Condensed Light"/>
            </a:endParaRPr>
          </a:p>
        </p:txBody>
      </p:sp>
      <p:sp>
        <p:nvSpPr>
          <p:cNvPr id="1562" name="Google Shape;1562;p1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563" name="Google Shape;1563;p132"/>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564" name="Google Shape;1564;p13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565" name="Google Shape;1565;p132"/>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566" name="Google Shape;1566;p132"/>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pic>
        <p:nvPicPr>
          <p:cNvPr id="1567" name="Google Shape;1567;p132"/>
          <p:cNvPicPr preferRelativeResize="0"/>
          <p:nvPr/>
        </p:nvPicPr>
        <p:blipFill>
          <a:blip r:embed="rId4">
            <a:alphaModFix/>
          </a:blip>
          <a:stretch>
            <a:fillRect/>
          </a:stretch>
        </p:blipFill>
        <p:spPr>
          <a:xfrm>
            <a:off x="7292954" y="1021075"/>
            <a:ext cx="1831421" cy="263852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sp>
        <p:nvSpPr>
          <p:cNvPr id="1572" name="Google Shape;1572;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Estimating State with Vision</a:t>
            </a:r>
            <a:endParaRPr>
              <a:solidFill>
                <a:srgbClr val="980000"/>
              </a:solidFill>
              <a:latin typeface="Roboto Condensed"/>
              <a:ea typeface="Roboto Condensed"/>
              <a:cs typeface="Roboto Condensed"/>
              <a:sym typeface="Roboto Condensed"/>
            </a:endParaRPr>
          </a:p>
        </p:txBody>
      </p:sp>
      <p:sp>
        <p:nvSpPr>
          <p:cNvPr id="1573" name="Google Shape;1573;p133"/>
          <p:cNvSpPr txBox="1"/>
          <p:nvPr>
            <p:ph idx="1" type="body"/>
          </p:nvPr>
        </p:nvSpPr>
        <p:spPr>
          <a:xfrm>
            <a:off x="261425" y="1152475"/>
            <a:ext cx="7166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The simulator is trained based on position data</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The robot can use either “ground truth” position data from the mocap system, or from RGB camera data</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They trained an auxiliary network to learn position from cameras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Results weren’t as good as with the mocap, but still respectable</a:t>
            </a:r>
            <a:endParaRPr>
              <a:solidFill>
                <a:srgbClr val="000000"/>
              </a:solidFill>
              <a:latin typeface="Roboto Condensed Light"/>
              <a:ea typeface="Roboto Condensed Light"/>
              <a:cs typeface="Roboto Condensed Light"/>
              <a:sym typeface="Roboto Condensed Light"/>
            </a:endParaRPr>
          </a:p>
        </p:txBody>
      </p:sp>
      <p:sp>
        <p:nvSpPr>
          <p:cNvPr id="1574" name="Google Shape;1574;p1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575" name="Google Shape;1575;p133"/>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576" name="Google Shape;1576;p13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577" name="Google Shape;1577;p133"/>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578" name="Google Shape;1578;p133"/>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pic>
        <p:nvPicPr>
          <p:cNvPr id="1579" name="Google Shape;1579;p133"/>
          <p:cNvPicPr preferRelativeResize="0"/>
          <p:nvPr/>
        </p:nvPicPr>
        <p:blipFill>
          <a:blip r:embed="rId4">
            <a:alphaModFix/>
          </a:blip>
          <a:stretch>
            <a:fillRect/>
          </a:stretch>
        </p:blipFill>
        <p:spPr>
          <a:xfrm>
            <a:off x="7292954" y="1021075"/>
            <a:ext cx="1831421" cy="263852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3" name="Shape 1583"/>
        <p:cNvGrpSpPr/>
        <p:nvPr/>
      </p:nvGrpSpPr>
      <p:grpSpPr>
        <a:xfrm>
          <a:off x="0" y="0"/>
          <a:ext cx="0" cy="0"/>
          <a:chOff x="0" y="0"/>
          <a:chExt cx="0" cy="0"/>
        </a:xfrm>
      </p:grpSpPr>
      <p:sp>
        <p:nvSpPr>
          <p:cNvPr id="1584" name="Google Shape;1584;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Experimental Results</a:t>
            </a:r>
            <a:endParaRPr>
              <a:solidFill>
                <a:srgbClr val="980000"/>
              </a:solidFill>
              <a:latin typeface="Roboto Condensed"/>
              <a:ea typeface="Roboto Condensed"/>
              <a:cs typeface="Roboto Condensed"/>
              <a:sym typeface="Roboto Condensed"/>
            </a:endParaRPr>
          </a:p>
        </p:txBody>
      </p:sp>
      <p:sp>
        <p:nvSpPr>
          <p:cNvPr id="1585" name="Google Shape;1585;p134"/>
          <p:cNvSpPr txBox="1"/>
          <p:nvPr>
            <p:ph idx="1" type="body"/>
          </p:nvPr>
        </p:nvSpPr>
        <p:spPr>
          <a:xfrm>
            <a:off x="311700" y="1152475"/>
            <a:ext cx="8520600" cy="99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robot learned this task with performance comparable to a person</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It also learned grasp types similar to those used by people</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Benchmark experiment: 80 attempts, ending after 80 seconds or 1 drop</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sp>
        <p:nvSpPr>
          <p:cNvPr id="1586" name="Google Shape;1586;p1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587" name="Google Shape;1587;p13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588" name="Google Shape;1588;p13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589" name="Google Shape;1589;p134"/>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590" name="Google Shape;1590;p134"/>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pic>
        <p:nvPicPr>
          <p:cNvPr id="1591" name="Google Shape;1591;p134"/>
          <p:cNvPicPr preferRelativeResize="0"/>
          <p:nvPr/>
        </p:nvPicPr>
        <p:blipFill>
          <a:blip r:embed="rId4">
            <a:alphaModFix/>
          </a:blip>
          <a:stretch>
            <a:fillRect/>
          </a:stretch>
        </p:blipFill>
        <p:spPr>
          <a:xfrm>
            <a:off x="889125" y="2147225"/>
            <a:ext cx="3759075" cy="2418750"/>
          </a:xfrm>
          <a:prstGeom prst="rect">
            <a:avLst/>
          </a:prstGeom>
          <a:noFill/>
          <a:ln>
            <a:noFill/>
          </a:ln>
        </p:spPr>
      </p:pic>
      <p:sp>
        <p:nvSpPr>
          <p:cNvPr id="1592" name="Google Shape;1592;p134"/>
          <p:cNvSpPr txBox="1"/>
          <p:nvPr/>
        </p:nvSpPr>
        <p:spPr>
          <a:xfrm>
            <a:off x="4876050" y="2091075"/>
            <a:ext cx="3956400" cy="24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Stylized Findings</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Robot does better in simulation</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Significant drop to real hand, but performance still respectable</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Modest further drop using camera</a:t>
            </a:r>
            <a:endParaRPr>
              <a:latin typeface="Roboto Condensed Light"/>
              <a:ea typeface="Roboto Condensed Light"/>
              <a:cs typeface="Roboto Condensed Light"/>
              <a:sym typeface="Roboto Condensed Light"/>
            </a:endParaRPr>
          </a:p>
          <a:p>
            <a:pPr indent="-317500" lvl="0" marL="457200" rtl="0" algn="l">
              <a:spcBef>
                <a:spcPts val="0"/>
              </a:spcBef>
              <a:spcAft>
                <a:spcPts val="0"/>
              </a:spcAft>
              <a:buSzPts val="1400"/>
              <a:buFont typeface="Roboto Condensed Light"/>
              <a:buChar char="●"/>
            </a:pPr>
            <a:r>
              <a:rPr lang="en">
                <a:latin typeface="Roboto Condensed Light"/>
                <a:ea typeface="Roboto Condensed Light"/>
                <a:cs typeface="Roboto Condensed Light"/>
                <a:sym typeface="Roboto Condensed Light"/>
              </a:rPr>
              <a:t>Some transfer learning for octagonal prism task</a:t>
            </a:r>
            <a:endParaRPr>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latin typeface="Roboto Condensed Light"/>
              <a:ea typeface="Roboto Condensed Light"/>
              <a:cs typeface="Roboto Condensed Light"/>
              <a:sym typeface="Roboto Condensed 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6" name="Shape 1596"/>
        <p:cNvGrpSpPr/>
        <p:nvPr/>
      </p:nvGrpSpPr>
      <p:grpSpPr>
        <a:xfrm>
          <a:off x="0" y="0"/>
          <a:ext cx="0" cy="0"/>
          <a:chOff x="0" y="0"/>
          <a:chExt cx="0" cy="0"/>
        </a:xfrm>
      </p:grpSpPr>
      <p:sp>
        <p:nvSpPr>
          <p:cNvPr id="1597" name="Google Shape;1597;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Video</a:t>
            </a:r>
            <a:endParaRPr>
              <a:solidFill>
                <a:srgbClr val="980000"/>
              </a:solidFill>
              <a:latin typeface="Roboto Condensed"/>
              <a:ea typeface="Roboto Condensed"/>
              <a:cs typeface="Roboto Condensed"/>
              <a:sym typeface="Roboto Condensed"/>
            </a:endParaRPr>
          </a:p>
        </p:txBody>
      </p:sp>
      <p:pic>
        <p:nvPicPr>
          <p:cNvPr descr="We’ve trained a human-like robot hand to manipulate physical objects with unprecedented dexterity. Our system, called Dactyl, is trained entirely in simulation and transfers its knowledge to reality, adapting to real-world physics using techniques we’ve been working on for the past year. Dactyl learns from scratch using the same general-purpose reinforcement learning algorithm and code as OpenAI Five. Our results show that it’s possible to train agents in simulation and have them solve real-world tasks, without physically-accurate modeling of the world.&#10;&#10;Learn more: https://blog.openai.com/learning-dexterity/&#10;&#10;&#10;Directed by: Jonas Schneider&#10;Starring: Alex Ray&#10;Sound Supervisor: Larissa Schiavo&#10;Production Design: Ben Barry&#10;Production Manager: Diane Yoon&#10;Stills Photographer: Eric Louis Haines&#10;Sound Effects:  InspectorJ https://freesound.org/people/InspectorJ/sounds/411088/ CC-Attribution&#10;Music:  &quot;Bring Your Own&quot; by Dexter Britain, &quot;Intermediary&quot; by Mattijs Muller" id="1598" name="Google Shape;1598;p135" title="Learning Dexterity">
            <a:hlinkClick r:id="rId3"/>
          </p:cNvPr>
          <p:cNvPicPr preferRelativeResize="0"/>
          <p:nvPr/>
        </p:nvPicPr>
        <p:blipFill>
          <a:blip r:embed="rId4">
            <a:alphaModFix/>
          </a:blip>
          <a:stretch>
            <a:fillRect/>
          </a:stretch>
        </p:blipFill>
        <p:spPr>
          <a:xfrm>
            <a:off x="2564025" y="1262725"/>
            <a:ext cx="4015950" cy="3011950"/>
          </a:xfrm>
          <a:prstGeom prst="rect">
            <a:avLst/>
          </a:prstGeom>
          <a:noFill/>
          <a:ln>
            <a:noFill/>
          </a:ln>
        </p:spPr>
      </p:pic>
      <p:sp>
        <p:nvSpPr>
          <p:cNvPr id="1599" name="Google Shape;1599;p1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00" name="Google Shape;1600;p135"/>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601" name="Google Shape;1601;p13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602" name="Google Shape;1602;p135"/>
          <p:cNvPicPr preferRelativeResize="0"/>
          <p:nvPr/>
        </p:nvPicPr>
        <p:blipFill>
          <a:blip r:embed="rId5">
            <a:alphaModFix/>
          </a:blip>
          <a:stretch>
            <a:fillRect/>
          </a:stretch>
        </p:blipFill>
        <p:spPr>
          <a:xfrm>
            <a:off x="235500" y="4678925"/>
            <a:ext cx="1077607" cy="393600"/>
          </a:xfrm>
          <a:prstGeom prst="rect">
            <a:avLst/>
          </a:prstGeom>
          <a:noFill/>
          <a:ln>
            <a:noFill/>
          </a:ln>
        </p:spPr>
      </p:pic>
      <p:sp>
        <p:nvSpPr>
          <p:cNvPr id="1603" name="Google Shape;1603;p135"/>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7" name="Shape 1607"/>
        <p:cNvGrpSpPr/>
        <p:nvPr/>
      </p:nvGrpSpPr>
      <p:grpSpPr>
        <a:xfrm>
          <a:off x="0" y="0"/>
          <a:ext cx="0" cy="0"/>
          <a:chOff x="0" y="0"/>
          <a:chExt cx="0" cy="0"/>
        </a:xfrm>
      </p:grpSpPr>
      <p:sp>
        <p:nvSpPr>
          <p:cNvPr id="1608" name="Google Shape;1608;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Stupid Human Tricks: Block Manipulation</a:t>
            </a:r>
            <a:endParaRPr>
              <a:solidFill>
                <a:srgbClr val="980000"/>
              </a:solidFill>
              <a:latin typeface="Roboto Condensed"/>
              <a:ea typeface="Roboto Condensed"/>
              <a:cs typeface="Roboto Condensed"/>
              <a:sym typeface="Roboto Condensed"/>
            </a:endParaRPr>
          </a:p>
        </p:txBody>
      </p:sp>
      <p:sp>
        <p:nvSpPr>
          <p:cNvPr id="1609" name="Google Shape;1609;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Condensed Light"/>
              <a:buChar char="●"/>
            </a:pPr>
            <a:r>
              <a:rPr lang="en">
                <a:latin typeface="Roboto Condensed Light"/>
                <a:ea typeface="Roboto Condensed Light"/>
                <a:cs typeface="Roboto Condensed Light"/>
                <a:sym typeface="Roboto Condensed Light"/>
              </a:rPr>
              <a:t>Task 1: Try to manipulate the block to different positions using one hand similar to the way the robot did</a:t>
            </a:r>
            <a:endParaRPr>
              <a:latin typeface="Roboto Condensed Light"/>
              <a:ea typeface="Roboto Condensed Light"/>
              <a:cs typeface="Roboto Condensed Light"/>
              <a:sym typeface="Roboto Condensed Light"/>
            </a:endParaRPr>
          </a:p>
          <a:p>
            <a:pPr indent="-342900" lvl="0" marL="457200" rtl="0" algn="l">
              <a:spcBef>
                <a:spcPts val="0"/>
              </a:spcBef>
              <a:spcAft>
                <a:spcPts val="0"/>
              </a:spcAft>
              <a:buSzPts val="1800"/>
              <a:buFont typeface="Roboto Condensed Light"/>
              <a:buChar char="●"/>
            </a:pPr>
            <a:r>
              <a:rPr lang="en">
                <a:latin typeface="Roboto Condensed Light"/>
                <a:ea typeface="Roboto Condensed Light"/>
                <a:cs typeface="Roboto Condensed Light"/>
                <a:sym typeface="Roboto Condensed Light"/>
              </a:rPr>
              <a:t>Task 2: Try again with your eyes closed after initial glimpse</a:t>
            </a:r>
            <a:endParaRPr>
              <a:latin typeface="Roboto Condensed Light"/>
              <a:ea typeface="Roboto Condensed Light"/>
              <a:cs typeface="Roboto Condensed Light"/>
              <a:sym typeface="Roboto Condensed Light"/>
            </a:endParaRPr>
          </a:p>
          <a:p>
            <a:pPr indent="-342900" lvl="0" marL="457200" rtl="0" algn="l">
              <a:spcBef>
                <a:spcPts val="0"/>
              </a:spcBef>
              <a:spcAft>
                <a:spcPts val="0"/>
              </a:spcAft>
              <a:buSzPts val="1800"/>
              <a:buFont typeface="Roboto Condensed Light"/>
              <a:buChar char="●"/>
            </a:pPr>
            <a:r>
              <a:rPr lang="en">
                <a:latin typeface="Roboto Condensed Light"/>
                <a:ea typeface="Roboto Condensed Light"/>
                <a:cs typeface="Roboto Condensed Light"/>
                <a:sym typeface="Roboto Condensed Light"/>
              </a:rPr>
              <a:t>Conclusion 1: This task isn’t as trivial as picking objects, but it’s not hard</a:t>
            </a:r>
            <a:endParaRPr>
              <a:latin typeface="Roboto Condensed Light"/>
              <a:ea typeface="Roboto Condensed Light"/>
              <a:cs typeface="Roboto Condensed Light"/>
              <a:sym typeface="Roboto Condensed Light"/>
            </a:endParaRPr>
          </a:p>
          <a:p>
            <a:pPr indent="-342900" lvl="0" marL="457200" rtl="0" algn="l">
              <a:spcBef>
                <a:spcPts val="0"/>
              </a:spcBef>
              <a:spcAft>
                <a:spcPts val="0"/>
              </a:spcAft>
              <a:buSzPts val="1800"/>
              <a:buFont typeface="Roboto Condensed Light"/>
              <a:buChar char="●"/>
            </a:pPr>
            <a:r>
              <a:rPr lang="en">
                <a:latin typeface="Roboto Condensed Light"/>
                <a:ea typeface="Roboto Condensed Light"/>
                <a:cs typeface="Roboto Condensed Light"/>
                <a:sym typeface="Roboto Condensed Light"/>
              </a:rPr>
              <a:t>Conclusion 2: By using only vision and not touch, the robot is losing a lot of very useful sensory information.  The human way of doing this is much more tactile.</a:t>
            </a:r>
            <a:endParaRPr>
              <a:latin typeface="Roboto Condensed Light"/>
              <a:ea typeface="Roboto Condensed Light"/>
              <a:cs typeface="Roboto Condensed Light"/>
              <a:sym typeface="Roboto Condensed Light"/>
            </a:endParaRPr>
          </a:p>
        </p:txBody>
      </p:sp>
      <p:sp>
        <p:nvSpPr>
          <p:cNvPr id="1610" name="Google Shape;1610;p1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11" name="Google Shape;1611;p13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612" name="Google Shape;1612;p136"/>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613" name="Google Shape;1613;p136"/>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cxnSp>
        <p:nvCxnSpPr>
          <p:cNvPr id="1614" name="Google Shape;1614;p13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8" name="Shape 1618"/>
        <p:cNvGrpSpPr/>
        <p:nvPr/>
      </p:nvGrpSpPr>
      <p:grpSpPr>
        <a:xfrm>
          <a:off x="0" y="0"/>
          <a:ext cx="0" cy="0"/>
          <a:chOff x="0" y="0"/>
          <a:chExt cx="0" cy="0"/>
        </a:xfrm>
      </p:grpSpPr>
      <p:sp>
        <p:nvSpPr>
          <p:cNvPr id="1619" name="Google Shape;1619;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a:ea typeface="Roboto"/>
                <a:cs typeface="Roboto"/>
                <a:sym typeface="Roboto"/>
              </a:rPr>
              <a:t>OpenAI Gym: An Accessible RL Environment</a:t>
            </a:r>
            <a:endParaRPr>
              <a:solidFill>
                <a:srgbClr val="980000"/>
              </a:solidFill>
              <a:latin typeface="Roboto"/>
              <a:ea typeface="Roboto"/>
              <a:cs typeface="Roboto"/>
              <a:sym typeface="Roboto"/>
            </a:endParaRPr>
          </a:p>
        </p:txBody>
      </p:sp>
      <p:sp>
        <p:nvSpPr>
          <p:cNvPr id="1620" name="Google Shape;1620;p137"/>
          <p:cNvSpPr txBox="1"/>
          <p:nvPr>
            <p:ph idx="1" type="body"/>
          </p:nvPr>
        </p:nvSpPr>
        <p:spPr>
          <a:xfrm>
            <a:off x="311700" y="1152475"/>
            <a:ext cx="6519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OpenAI gym is a python environment for RL</a:t>
            </a:r>
            <a:endParaRPr/>
          </a:p>
          <a:p>
            <a:pPr indent="-317500" lvl="1" marL="914400" rtl="0" algn="l">
              <a:spcBef>
                <a:spcPts val="0"/>
              </a:spcBef>
              <a:spcAft>
                <a:spcPts val="0"/>
              </a:spcAft>
              <a:buSzPts val="1400"/>
              <a:buChar char="○"/>
            </a:pPr>
            <a:r>
              <a:rPr lang="en" sz="1100" u="sng">
                <a:solidFill>
                  <a:schemeClr val="hlink"/>
                </a:solidFill>
                <a:hlinkClick r:id="rId4"/>
              </a:rPr>
              <a:t>https://gym.openai.com/docs/</a:t>
            </a:r>
            <a:r>
              <a:rPr lang="en"/>
              <a:t>, </a:t>
            </a:r>
            <a:r>
              <a:rPr lang="en" sz="1100" u="sng">
                <a:solidFill>
                  <a:schemeClr val="hlink"/>
                </a:solidFill>
                <a:hlinkClick r:id="rId5"/>
              </a:rPr>
              <a:t>https://github.com/openai/gym</a:t>
            </a:r>
            <a:endParaRPr/>
          </a:p>
          <a:p>
            <a:pPr indent="-317500" lvl="1" marL="914400" rtl="0" algn="l">
              <a:spcBef>
                <a:spcPts val="0"/>
              </a:spcBef>
              <a:spcAft>
                <a:spcPts val="0"/>
              </a:spcAft>
              <a:buSzPts val="1400"/>
              <a:buChar char="○"/>
            </a:pPr>
            <a:r>
              <a:rPr lang="en"/>
              <a:t>Very user friendly; pip install gym and you are off to the races</a:t>
            </a:r>
            <a:endParaRPr/>
          </a:p>
          <a:p>
            <a:pPr indent="-342900" lvl="0" marL="457200" rtl="0" algn="l">
              <a:spcBef>
                <a:spcPts val="0"/>
              </a:spcBef>
              <a:spcAft>
                <a:spcPts val="0"/>
              </a:spcAft>
              <a:buSzPts val="1800"/>
              <a:buChar char="●"/>
            </a:pPr>
            <a:r>
              <a:rPr lang="en"/>
              <a:t>Here is a minimal program demonstrating it</a:t>
            </a:r>
            <a:endParaRPr/>
          </a:p>
        </p:txBody>
      </p:sp>
      <p:sp>
        <p:nvSpPr>
          <p:cNvPr id="1621" name="Google Shape;1621;p1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22" name="Google Shape;1622;p137"/>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623" name="Google Shape;1623;p137"/>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624" name="Google Shape;1624;p137"/>
          <p:cNvPicPr preferRelativeResize="0"/>
          <p:nvPr/>
        </p:nvPicPr>
        <p:blipFill>
          <a:blip r:embed="rId6">
            <a:alphaModFix/>
          </a:blip>
          <a:stretch>
            <a:fillRect/>
          </a:stretch>
        </p:blipFill>
        <p:spPr>
          <a:xfrm>
            <a:off x="235500" y="4678925"/>
            <a:ext cx="1077607" cy="393600"/>
          </a:xfrm>
          <a:prstGeom prst="rect">
            <a:avLst/>
          </a:prstGeom>
          <a:noFill/>
          <a:ln>
            <a:noFill/>
          </a:ln>
        </p:spPr>
      </p:pic>
      <p:sp>
        <p:nvSpPr>
          <p:cNvPr id="1625" name="Google Shape;1625;p137"/>
          <p:cNvSpPr txBox="1"/>
          <p:nvPr/>
        </p:nvSpPr>
        <p:spPr>
          <a:xfrm>
            <a:off x="880875" y="2386875"/>
            <a:ext cx="4296300" cy="140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rgbClr val="333333"/>
                </a:solidFill>
                <a:latin typeface="Courier New"/>
                <a:ea typeface="Courier New"/>
                <a:cs typeface="Courier New"/>
                <a:sym typeface="Courier New"/>
              </a:rPr>
              <a:t>import</a:t>
            </a:r>
            <a:r>
              <a:rPr lang="en" sz="1000">
                <a:solidFill>
                  <a:srgbClr val="333333"/>
                </a:solidFill>
                <a:latin typeface="Courier New"/>
                <a:ea typeface="Courier New"/>
                <a:cs typeface="Courier New"/>
                <a:sym typeface="Courier New"/>
              </a:rPr>
              <a:t> gym</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env = gym.make(</a:t>
            </a:r>
            <a:r>
              <a:rPr lang="en" sz="1000">
                <a:solidFill>
                  <a:srgbClr val="DD1144"/>
                </a:solidFill>
                <a:latin typeface="Courier New"/>
                <a:ea typeface="Courier New"/>
                <a:cs typeface="Courier New"/>
                <a:sym typeface="Courier New"/>
              </a:rPr>
              <a:t>'CartPole-v0'</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env.reset()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b="1" lang="en" sz="1000">
                <a:solidFill>
                  <a:srgbClr val="333333"/>
                </a:solidFill>
                <a:latin typeface="Courier New"/>
                <a:ea typeface="Courier New"/>
                <a:cs typeface="Courier New"/>
                <a:sym typeface="Courier New"/>
              </a:rPr>
              <a:t>for</a:t>
            </a:r>
            <a:r>
              <a:rPr lang="en" sz="1000">
                <a:solidFill>
                  <a:srgbClr val="333333"/>
                </a:solidFill>
                <a:latin typeface="Courier New"/>
                <a:ea typeface="Courier New"/>
                <a:cs typeface="Courier New"/>
                <a:sym typeface="Courier New"/>
              </a:rPr>
              <a:t> _ </a:t>
            </a:r>
            <a:r>
              <a:rPr b="1" lang="en" sz="1000">
                <a:solidFill>
                  <a:srgbClr val="333333"/>
                </a:solidFill>
                <a:latin typeface="Courier New"/>
                <a:ea typeface="Courier New"/>
                <a:cs typeface="Courier New"/>
                <a:sym typeface="Courier New"/>
              </a:rPr>
              <a:t>in</a:t>
            </a:r>
            <a:r>
              <a:rPr lang="en" sz="1000">
                <a:solidFill>
                  <a:srgbClr val="333333"/>
                </a:solidFill>
                <a:latin typeface="Courier New"/>
                <a:ea typeface="Courier New"/>
                <a:cs typeface="Courier New"/>
                <a:sym typeface="Courier New"/>
              </a:rPr>
              <a:t> range(</a:t>
            </a:r>
            <a:r>
              <a:rPr lang="en" sz="1000">
                <a:solidFill>
                  <a:srgbClr val="008080"/>
                </a:solidFill>
                <a:latin typeface="Courier New"/>
                <a:ea typeface="Courier New"/>
                <a:cs typeface="Courier New"/>
                <a:sym typeface="Courier New"/>
              </a:rPr>
              <a:t>1000</a:t>
            </a:r>
            <a:r>
              <a:rPr lang="en" sz="1000">
                <a:solidFill>
                  <a:srgbClr val="333333"/>
                </a:solidFill>
                <a:latin typeface="Courier New"/>
                <a:ea typeface="Courier New"/>
                <a:cs typeface="Courier New"/>
                <a:sym typeface="Courier New"/>
              </a:rPr>
              <a:t>):</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env.render()</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    env.step(env.action_space.sample()) </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i="1" lang="en" sz="1000">
                <a:solidFill>
                  <a:srgbClr val="999988"/>
                </a:solidFill>
                <a:latin typeface="Courier New"/>
                <a:ea typeface="Courier New"/>
                <a:cs typeface="Courier New"/>
                <a:sym typeface="Courier New"/>
              </a:rPr>
              <a:t># take a random action</a:t>
            </a:r>
            <a:endParaRPr sz="1000">
              <a:solidFill>
                <a:srgbClr val="333333"/>
              </a:solidFill>
              <a:latin typeface="Courier New"/>
              <a:ea typeface="Courier New"/>
              <a:cs typeface="Courier New"/>
              <a:sym typeface="Courier New"/>
            </a:endParaRPr>
          </a:p>
          <a:p>
            <a:pPr indent="0" lvl="0" marL="0" rtl="0" algn="l">
              <a:spcBef>
                <a:spcPts val="0"/>
              </a:spcBef>
              <a:spcAft>
                <a:spcPts val="0"/>
              </a:spcAft>
              <a:buNone/>
            </a:pPr>
            <a:r>
              <a:rPr lang="en" sz="1000">
                <a:solidFill>
                  <a:srgbClr val="333333"/>
                </a:solidFill>
                <a:latin typeface="Courier New"/>
                <a:ea typeface="Courier New"/>
                <a:cs typeface="Courier New"/>
                <a:sym typeface="Courier New"/>
              </a:rPr>
              <a:t>env.close()</a:t>
            </a:r>
            <a:endParaRPr/>
          </a:p>
        </p:txBody>
      </p:sp>
      <p:pic>
        <p:nvPicPr>
          <p:cNvPr id="1626" name="Google Shape;1626;p137"/>
          <p:cNvPicPr preferRelativeResize="0"/>
          <p:nvPr/>
        </p:nvPicPr>
        <p:blipFill>
          <a:blip r:embed="rId7">
            <a:alphaModFix/>
          </a:blip>
          <a:stretch>
            <a:fillRect/>
          </a:stretch>
        </p:blipFill>
        <p:spPr>
          <a:xfrm>
            <a:off x="5320550" y="2357450"/>
            <a:ext cx="3394825" cy="227647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0" name="Shape 1630"/>
        <p:cNvGrpSpPr/>
        <p:nvPr/>
      </p:nvGrpSpPr>
      <p:grpSpPr>
        <a:xfrm>
          <a:off x="0" y="0"/>
          <a:ext cx="0" cy="0"/>
          <a:chOff x="0" y="0"/>
          <a:chExt cx="0" cy="0"/>
        </a:xfrm>
      </p:grpSpPr>
      <p:sp>
        <p:nvSpPr>
          <p:cNvPr id="1631" name="Google Shape;1631;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a:ea typeface="Roboto"/>
                <a:cs typeface="Roboto"/>
                <a:sym typeface="Roboto"/>
              </a:rPr>
              <a:t>MuJoCo: A Physics Simulator for Robotics</a:t>
            </a:r>
            <a:endParaRPr>
              <a:solidFill>
                <a:srgbClr val="980000"/>
              </a:solidFill>
              <a:latin typeface="Roboto"/>
              <a:ea typeface="Roboto"/>
              <a:cs typeface="Roboto"/>
              <a:sym typeface="Roboto"/>
            </a:endParaRPr>
          </a:p>
        </p:txBody>
      </p:sp>
      <p:sp>
        <p:nvSpPr>
          <p:cNvPr id="1632" name="Google Shape;1632;p138"/>
          <p:cNvSpPr txBox="1"/>
          <p:nvPr>
            <p:ph idx="1" type="body"/>
          </p:nvPr>
        </p:nvSpPr>
        <p:spPr>
          <a:xfrm>
            <a:off x="311700" y="1076275"/>
            <a:ext cx="4547400" cy="3416400"/>
          </a:xfrm>
          <a:prstGeom prst="rect">
            <a:avLst/>
          </a:prstGeom>
        </p:spPr>
        <p:txBody>
          <a:bodyPr anchorCtr="0" anchor="t" bIns="91425" lIns="91425" spcFirstLastPara="1" rIns="91425" wrap="square" tIns="91425">
            <a:noAutofit/>
          </a:bodyPr>
          <a:lstStyle/>
          <a:p>
            <a:pPr indent="-342900" lvl="0" marL="342900" rtl="0" algn="l">
              <a:spcBef>
                <a:spcPts val="0"/>
              </a:spcBef>
              <a:spcAft>
                <a:spcPts val="0"/>
              </a:spcAft>
              <a:buSzPts val="1800"/>
              <a:buChar char="●"/>
            </a:pPr>
            <a:r>
              <a:rPr lang="en"/>
              <a:t>Multi-Joint dynamics with Contact</a:t>
            </a:r>
            <a:endParaRPr/>
          </a:p>
          <a:p>
            <a:pPr indent="-317500" lvl="1" marL="800100" rtl="0" algn="l">
              <a:spcBef>
                <a:spcPts val="0"/>
              </a:spcBef>
              <a:spcAft>
                <a:spcPts val="0"/>
              </a:spcAft>
              <a:buSzPts val="1400"/>
              <a:buChar char="○"/>
            </a:pPr>
            <a:r>
              <a:rPr lang="en"/>
              <a:t>Developed at University of Washington Movement Control Laboratory</a:t>
            </a:r>
            <a:endParaRPr/>
          </a:p>
          <a:p>
            <a:pPr indent="-317500" lvl="1" marL="800100" rtl="0" algn="l">
              <a:spcBef>
                <a:spcPts val="0"/>
              </a:spcBef>
              <a:spcAft>
                <a:spcPts val="0"/>
              </a:spcAft>
              <a:buSzPts val="1400"/>
              <a:buChar char="○"/>
            </a:pPr>
            <a:r>
              <a:rPr lang="en"/>
              <a:t>Now developed commercially by Roboti LLC</a:t>
            </a:r>
            <a:endParaRPr/>
          </a:p>
          <a:p>
            <a:pPr indent="-317500" lvl="1" marL="800100" rtl="0" algn="l">
              <a:spcBef>
                <a:spcPts val="0"/>
              </a:spcBef>
              <a:spcAft>
                <a:spcPts val="0"/>
              </a:spcAft>
              <a:buSzPts val="1400"/>
              <a:buChar char="○"/>
            </a:pPr>
            <a:r>
              <a:rPr lang="en" sz="1100" u="sng">
                <a:solidFill>
                  <a:schemeClr val="hlink"/>
                </a:solidFill>
                <a:hlinkClick r:id="rId3"/>
              </a:rPr>
              <a:t>http://mujoco.org/</a:t>
            </a:r>
            <a:r>
              <a:rPr lang="en"/>
              <a:t>, </a:t>
            </a:r>
            <a:endParaRPr/>
          </a:p>
          <a:p>
            <a:pPr indent="-342900" lvl="0" marL="342900" rtl="0" algn="l">
              <a:spcBef>
                <a:spcPts val="0"/>
              </a:spcBef>
              <a:spcAft>
                <a:spcPts val="0"/>
              </a:spcAft>
              <a:buSzPts val="1800"/>
              <a:buChar char="●"/>
            </a:pPr>
            <a:r>
              <a:rPr lang="en"/>
              <a:t>Physics engine for R&amp;D in robotics, biomechanics, graphics &amp; animation</a:t>
            </a:r>
            <a:endParaRPr/>
          </a:p>
        </p:txBody>
      </p:sp>
      <p:sp>
        <p:nvSpPr>
          <p:cNvPr id="1633" name="Google Shape;1633;p1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34" name="Google Shape;1634;p13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635" name="Google Shape;1635;p138"/>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636" name="Google Shape;1636;p138"/>
          <p:cNvPicPr preferRelativeResize="0"/>
          <p:nvPr/>
        </p:nvPicPr>
        <p:blipFill>
          <a:blip r:embed="rId4">
            <a:alphaModFix/>
          </a:blip>
          <a:stretch>
            <a:fillRect/>
          </a:stretch>
        </p:blipFill>
        <p:spPr>
          <a:xfrm>
            <a:off x="235500" y="4678925"/>
            <a:ext cx="1077607" cy="393600"/>
          </a:xfrm>
          <a:prstGeom prst="rect">
            <a:avLst/>
          </a:prstGeom>
          <a:noFill/>
          <a:ln>
            <a:noFill/>
          </a:ln>
        </p:spPr>
      </p:pic>
      <p:pic>
        <p:nvPicPr>
          <p:cNvPr id="1637" name="Google Shape;1637;p138"/>
          <p:cNvPicPr preferRelativeResize="0"/>
          <p:nvPr/>
        </p:nvPicPr>
        <p:blipFill>
          <a:blip r:embed="rId5">
            <a:alphaModFix/>
          </a:blip>
          <a:stretch>
            <a:fillRect/>
          </a:stretch>
        </p:blipFill>
        <p:spPr>
          <a:xfrm>
            <a:off x="4859075" y="1152475"/>
            <a:ext cx="3048000" cy="304800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1" name="Shape 1641"/>
        <p:cNvGrpSpPr/>
        <p:nvPr/>
      </p:nvGrpSpPr>
      <p:grpSpPr>
        <a:xfrm>
          <a:off x="0" y="0"/>
          <a:ext cx="0" cy="0"/>
          <a:chOff x="0" y="0"/>
          <a:chExt cx="0" cy="0"/>
        </a:xfrm>
      </p:grpSpPr>
      <p:sp>
        <p:nvSpPr>
          <p:cNvPr id="1642" name="Google Shape;1642;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a:ea typeface="Roboto"/>
                <a:cs typeface="Roboto"/>
                <a:sym typeface="Roboto"/>
              </a:rPr>
              <a:t>Unity Engine: A Scene Rendering Library</a:t>
            </a:r>
            <a:endParaRPr>
              <a:solidFill>
                <a:srgbClr val="980000"/>
              </a:solidFill>
              <a:latin typeface="Roboto"/>
              <a:ea typeface="Roboto"/>
              <a:cs typeface="Roboto"/>
              <a:sym typeface="Roboto"/>
            </a:endParaRPr>
          </a:p>
        </p:txBody>
      </p:sp>
      <p:sp>
        <p:nvSpPr>
          <p:cNvPr id="1643" name="Google Shape;1643;p139"/>
          <p:cNvSpPr txBox="1"/>
          <p:nvPr>
            <p:ph idx="1" type="body"/>
          </p:nvPr>
        </p:nvSpPr>
        <p:spPr>
          <a:xfrm>
            <a:off x="311700" y="1152475"/>
            <a:ext cx="47973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a:t>
            </a:r>
            <a:r>
              <a:rPr lang="en" sz="1400"/>
              <a:t>ross-platform video game and rendering engine</a:t>
            </a:r>
            <a:endParaRPr sz="1400"/>
          </a:p>
          <a:p>
            <a:pPr indent="-317500" lvl="1" marL="914400" rtl="0" algn="l">
              <a:spcBef>
                <a:spcPts val="0"/>
              </a:spcBef>
              <a:spcAft>
                <a:spcPts val="0"/>
              </a:spcAft>
              <a:buSzPts val="1400"/>
              <a:buChar char="○"/>
            </a:pPr>
            <a:r>
              <a:rPr lang="en"/>
              <a:t>Started in 2005 for Apple Mac OS-X; now supported on &gt; 25 platforms</a:t>
            </a:r>
            <a:endParaRPr/>
          </a:p>
          <a:p>
            <a:pPr indent="-317500" lvl="0" marL="457200" rtl="0" algn="l">
              <a:spcBef>
                <a:spcPts val="0"/>
              </a:spcBef>
              <a:spcAft>
                <a:spcPts val="0"/>
              </a:spcAft>
              <a:buSzPts val="1400"/>
              <a:buChar char="●"/>
            </a:pPr>
            <a:r>
              <a:rPr lang="en" sz="1400"/>
              <a:t>Initially for video games, now used in film, automotive, engineering</a:t>
            </a:r>
            <a:endParaRPr sz="1400"/>
          </a:p>
          <a:p>
            <a:pPr indent="-317500" lvl="0" marL="457200" rtl="0" algn="l">
              <a:spcBef>
                <a:spcPts val="0"/>
              </a:spcBef>
              <a:spcAft>
                <a:spcPts val="0"/>
              </a:spcAft>
              <a:buSzPts val="1400"/>
              <a:buChar char="●"/>
            </a:pPr>
            <a:r>
              <a:rPr lang="en" sz="1400"/>
              <a:t>Core capabilities: modeling, animation, rendering, simulation</a:t>
            </a:r>
            <a:endParaRPr sz="1400"/>
          </a:p>
          <a:p>
            <a:pPr indent="-317500" lvl="0" marL="457200" rtl="0" algn="l">
              <a:spcBef>
                <a:spcPts val="0"/>
              </a:spcBef>
              <a:spcAft>
                <a:spcPts val="0"/>
              </a:spcAft>
              <a:buSzPts val="1400"/>
              <a:buChar char="●"/>
            </a:pPr>
            <a:r>
              <a:rPr lang="en" sz="1400"/>
              <a:t>Scenes include digital “assets” that are rendered</a:t>
            </a:r>
            <a:endParaRPr sz="1400"/>
          </a:p>
          <a:p>
            <a:pPr indent="-304800" lvl="1" marL="914400" rtl="0" algn="l">
              <a:spcBef>
                <a:spcPts val="0"/>
              </a:spcBef>
              <a:spcAft>
                <a:spcPts val="0"/>
              </a:spcAft>
              <a:buSzPts val="1200"/>
              <a:buChar char="○"/>
            </a:pPr>
            <a:r>
              <a:rPr lang="en" sz="1200"/>
              <a:t>These can be purchased or downloaded free, or created from scratch</a:t>
            </a:r>
            <a:endParaRPr sz="1200"/>
          </a:p>
        </p:txBody>
      </p:sp>
      <p:sp>
        <p:nvSpPr>
          <p:cNvPr id="1644" name="Google Shape;1644;p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45" name="Google Shape;1645;p13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646" name="Google Shape;1646;p139"/>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647" name="Google Shape;1647;p139"/>
          <p:cNvPicPr preferRelativeResize="0"/>
          <p:nvPr/>
        </p:nvPicPr>
        <p:blipFill>
          <a:blip r:embed="rId3">
            <a:alphaModFix/>
          </a:blip>
          <a:stretch>
            <a:fillRect/>
          </a:stretch>
        </p:blipFill>
        <p:spPr>
          <a:xfrm>
            <a:off x="235500" y="4678925"/>
            <a:ext cx="1077607" cy="393600"/>
          </a:xfrm>
          <a:prstGeom prst="rect">
            <a:avLst/>
          </a:prstGeom>
          <a:noFill/>
          <a:ln>
            <a:noFill/>
          </a:ln>
        </p:spPr>
      </p:pic>
      <p:pic>
        <p:nvPicPr>
          <p:cNvPr id="1648" name="Google Shape;1648;p139"/>
          <p:cNvPicPr preferRelativeResize="0"/>
          <p:nvPr/>
        </p:nvPicPr>
        <p:blipFill>
          <a:blip r:embed="rId4">
            <a:alphaModFix/>
          </a:blip>
          <a:stretch>
            <a:fillRect/>
          </a:stretch>
        </p:blipFill>
        <p:spPr>
          <a:xfrm>
            <a:off x="5261400" y="1246325"/>
            <a:ext cx="3730200" cy="2449033"/>
          </a:xfrm>
          <a:prstGeom prst="rect">
            <a:avLst/>
          </a:prstGeom>
          <a:noFill/>
          <a:ln>
            <a:noFill/>
          </a:ln>
        </p:spPr>
      </p:pic>
      <p:sp>
        <p:nvSpPr>
          <p:cNvPr id="1649" name="Google Shape;1649;p139"/>
          <p:cNvSpPr txBox="1"/>
          <p:nvPr/>
        </p:nvSpPr>
        <p:spPr>
          <a:xfrm>
            <a:off x="5273850" y="3722375"/>
            <a:ext cx="3716700" cy="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t>Example from Unity website: rendering of a BMW.</a:t>
            </a:r>
            <a:endParaRPr sz="800"/>
          </a:p>
          <a:p>
            <a:pPr indent="0" lvl="0" marL="0" rtl="0" algn="l">
              <a:spcBef>
                <a:spcPts val="0"/>
              </a:spcBef>
              <a:spcAft>
                <a:spcPts val="0"/>
              </a:spcAft>
              <a:buNone/>
            </a:pPr>
            <a:r>
              <a:rPr lang="en" sz="800"/>
              <a:t>Unity can create assets from CAD design files!</a:t>
            </a:r>
            <a:endParaRPr sz="8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3" name="Shape 1653"/>
        <p:cNvGrpSpPr/>
        <p:nvPr/>
      </p:nvGrpSpPr>
      <p:grpSpPr>
        <a:xfrm>
          <a:off x="0" y="0"/>
          <a:ext cx="0" cy="0"/>
          <a:chOff x="0" y="0"/>
          <a:chExt cx="0" cy="0"/>
        </a:xfrm>
      </p:grpSpPr>
      <p:sp>
        <p:nvSpPr>
          <p:cNvPr id="1654" name="Google Shape;1654;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a:ea typeface="Roboto"/>
                <a:cs typeface="Roboto"/>
                <a:sym typeface="Roboto"/>
              </a:rPr>
              <a:t>Green AI and Energy Usage in ML</a:t>
            </a:r>
            <a:endParaRPr>
              <a:solidFill>
                <a:srgbClr val="980000"/>
              </a:solidFill>
              <a:latin typeface="Roboto"/>
              <a:ea typeface="Roboto"/>
              <a:cs typeface="Roboto"/>
              <a:sym typeface="Roboto"/>
            </a:endParaRPr>
          </a:p>
        </p:txBody>
      </p:sp>
      <p:sp>
        <p:nvSpPr>
          <p:cNvPr id="1655" name="Google Shape;1655;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Green AI is a recent trend</a:t>
            </a:r>
            <a:endParaRPr/>
          </a:p>
          <a:p>
            <a:pPr indent="-317500" lvl="1" marL="914400" rtl="0" algn="l">
              <a:spcBef>
                <a:spcPts val="0"/>
              </a:spcBef>
              <a:spcAft>
                <a:spcPts val="0"/>
              </a:spcAft>
              <a:buSzPts val="1400"/>
              <a:buChar char="○"/>
            </a:pPr>
            <a:r>
              <a:rPr lang="en"/>
              <a:t>Participants considering energy usage in model training, not just final task performance</a:t>
            </a:r>
            <a:endParaRPr/>
          </a:p>
          <a:p>
            <a:pPr indent="-342900" lvl="0" marL="457200" rtl="0" algn="l">
              <a:spcBef>
                <a:spcPts val="0"/>
              </a:spcBef>
              <a:spcAft>
                <a:spcPts val="0"/>
              </a:spcAft>
              <a:buClr>
                <a:srgbClr val="D9D9D9"/>
              </a:buClr>
              <a:buSzPts val="1800"/>
              <a:buChar char="●"/>
            </a:pPr>
            <a:r>
              <a:rPr lang="en">
                <a:solidFill>
                  <a:srgbClr val="D9D9D9"/>
                </a:solidFill>
              </a:rPr>
              <a:t>Some ML achievements have come at the cost of huge energy usage</a:t>
            </a:r>
            <a:endParaRPr>
              <a:solidFill>
                <a:srgbClr val="D9D9D9"/>
              </a:solidFill>
            </a:endParaRPr>
          </a:p>
          <a:p>
            <a:pPr indent="-317500" lvl="1" marL="914400" rtl="0" algn="l">
              <a:spcBef>
                <a:spcPts val="0"/>
              </a:spcBef>
              <a:spcAft>
                <a:spcPts val="0"/>
              </a:spcAft>
              <a:buClr>
                <a:srgbClr val="D9D9D9"/>
              </a:buClr>
              <a:buSzPts val="1400"/>
              <a:buChar char="○"/>
            </a:pPr>
            <a:r>
              <a:rPr lang="en">
                <a:solidFill>
                  <a:srgbClr val="D9D9D9"/>
                </a:solidFill>
              </a:rPr>
              <a:t>OpenAI estimated to have spent $30 million (!) training its agent to play DOTA II</a:t>
            </a:r>
            <a:endParaRPr>
              <a:solidFill>
                <a:srgbClr val="D9D9D9"/>
              </a:solidFill>
            </a:endParaRPr>
          </a:p>
          <a:p>
            <a:pPr indent="-317500" lvl="1" marL="914400" rtl="0" algn="l">
              <a:spcBef>
                <a:spcPts val="0"/>
              </a:spcBef>
              <a:spcAft>
                <a:spcPts val="0"/>
              </a:spcAft>
              <a:buClr>
                <a:srgbClr val="D9D9D9"/>
              </a:buClr>
              <a:buSzPts val="1400"/>
              <a:buChar char="○"/>
            </a:pPr>
            <a:r>
              <a:rPr lang="en">
                <a:solidFill>
                  <a:srgbClr val="D9D9D9"/>
                </a:solidFill>
              </a:rPr>
              <a:t>It cost an estimated $2 million / 656,000 kWh / 323 tons CO2 to train a Transformer language model (274,000 GPU hours) using Neural Architecture Search (NAS)</a:t>
            </a:r>
            <a:endParaRPr>
              <a:solidFill>
                <a:srgbClr val="D9D9D9"/>
              </a:solidFill>
            </a:endParaRPr>
          </a:p>
          <a:p>
            <a:pPr indent="-342900" lvl="0" marL="457200" rtl="0" algn="l">
              <a:spcBef>
                <a:spcPts val="0"/>
              </a:spcBef>
              <a:spcAft>
                <a:spcPts val="0"/>
              </a:spcAft>
              <a:buClr>
                <a:srgbClr val="D9D9D9"/>
              </a:buClr>
              <a:buSzPts val="1800"/>
              <a:buChar char="●"/>
            </a:pPr>
            <a:r>
              <a:rPr lang="en">
                <a:solidFill>
                  <a:srgbClr val="D9D9D9"/>
                </a:solidFill>
              </a:rPr>
              <a:t>This project was relatively energy efficient</a:t>
            </a:r>
            <a:endParaRPr>
              <a:solidFill>
                <a:srgbClr val="D9D9D9"/>
              </a:solidFill>
            </a:endParaRPr>
          </a:p>
          <a:p>
            <a:pPr indent="-317500" lvl="1" marL="914400" rtl="0" algn="l">
              <a:spcBef>
                <a:spcPts val="0"/>
              </a:spcBef>
              <a:spcAft>
                <a:spcPts val="0"/>
              </a:spcAft>
              <a:buClr>
                <a:srgbClr val="D9D9D9"/>
              </a:buClr>
              <a:buSzPts val="1400"/>
              <a:buChar char="○"/>
            </a:pPr>
            <a:r>
              <a:rPr lang="en">
                <a:solidFill>
                  <a:srgbClr val="D9D9D9"/>
                </a:solidFill>
              </a:rPr>
              <a:t>Model trained in 50 hours wall time; 400 GPU hours, 3 million CPU hours</a:t>
            </a:r>
            <a:endParaRPr>
              <a:solidFill>
                <a:srgbClr val="D9D9D9"/>
              </a:solidFill>
            </a:endParaRPr>
          </a:p>
          <a:p>
            <a:pPr indent="-317500" lvl="1" marL="914400" rtl="0" algn="l">
              <a:spcBef>
                <a:spcPts val="0"/>
              </a:spcBef>
              <a:spcAft>
                <a:spcPts val="0"/>
              </a:spcAft>
              <a:buClr>
                <a:srgbClr val="D9D9D9"/>
              </a:buClr>
              <a:buSzPts val="1400"/>
              <a:buChar char="○"/>
            </a:pPr>
            <a:r>
              <a:rPr lang="en">
                <a:solidFill>
                  <a:srgbClr val="D9D9D9"/>
                </a:solidFill>
              </a:rPr>
              <a:t>Energy usage ~169 kWh based on 300W GPU power, 130W CPU power for 16 cores</a:t>
            </a:r>
            <a:endParaRPr>
              <a:solidFill>
                <a:srgbClr val="D9D9D9"/>
              </a:solidFill>
            </a:endParaRPr>
          </a:p>
        </p:txBody>
      </p:sp>
      <p:sp>
        <p:nvSpPr>
          <p:cNvPr id="1656" name="Google Shape;1656;p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57" name="Google Shape;1657;p14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658" name="Google Shape;1658;p140"/>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E6B8AF"/>
                </a:solidFill>
                <a:latin typeface="Roboto Condensed"/>
                <a:ea typeface="Roboto Condensed"/>
                <a:cs typeface="Roboto Condensed"/>
                <a:sym typeface="Roboto Condensed"/>
              </a:rPr>
              <a:t>Overall Summary</a:t>
            </a:r>
            <a:endParaRPr i="1">
              <a:solidFill>
                <a:srgbClr val="E6B8AF"/>
              </a:solidFill>
              <a:latin typeface="Roboto Condensed"/>
              <a:ea typeface="Roboto Condensed"/>
              <a:cs typeface="Roboto Condensed"/>
              <a:sym typeface="Roboto Condensed"/>
            </a:endParaRPr>
          </a:p>
        </p:txBody>
      </p:sp>
      <p:pic>
        <p:nvPicPr>
          <p:cNvPr descr="Image result for harvard seas" id="1659" name="Google Shape;1659;p140"/>
          <p:cNvPicPr preferRelativeResize="0"/>
          <p:nvPr/>
        </p:nvPicPr>
        <p:blipFill>
          <a:blip r:embed="rId3">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3" name="Shape 1663"/>
        <p:cNvGrpSpPr/>
        <p:nvPr/>
      </p:nvGrpSpPr>
      <p:grpSpPr>
        <a:xfrm>
          <a:off x="0" y="0"/>
          <a:ext cx="0" cy="0"/>
          <a:chOff x="0" y="0"/>
          <a:chExt cx="0" cy="0"/>
        </a:xfrm>
      </p:grpSpPr>
      <p:sp>
        <p:nvSpPr>
          <p:cNvPr id="1664" name="Google Shape;1664;p1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a:ea typeface="Roboto"/>
                <a:cs typeface="Roboto"/>
                <a:sym typeface="Roboto"/>
              </a:rPr>
              <a:t>Green AI and Energy Usage in ML</a:t>
            </a:r>
            <a:endParaRPr>
              <a:solidFill>
                <a:srgbClr val="980000"/>
              </a:solidFill>
              <a:latin typeface="Roboto"/>
              <a:ea typeface="Roboto"/>
              <a:cs typeface="Roboto"/>
              <a:sym typeface="Roboto"/>
            </a:endParaRPr>
          </a:p>
        </p:txBody>
      </p:sp>
      <p:sp>
        <p:nvSpPr>
          <p:cNvPr id="1665" name="Google Shape;1665;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Char char="●"/>
            </a:pPr>
            <a:r>
              <a:rPr lang="en">
                <a:solidFill>
                  <a:srgbClr val="D9D9D9"/>
                </a:solidFill>
              </a:rPr>
              <a:t>Green AI is a recent trend</a:t>
            </a:r>
            <a:endParaRPr>
              <a:solidFill>
                <a:srgbClr val="D9D9D9"/>
              </a:solidFill>
            </a:endParaRPr>
          </a:p>
          <a:p>
            <a:pPr indent="-317500" lvl="1" marL="914400" rtl="0" algn="l">
              <a:spcBef>
                <a:spcPts val="0"/>
              </a:spcBef>
              <a:spcAft>
                <a:spcPts val="0"/>
              </a:spcAft>
              <a:buClr>
                <a:srgbClr val="D9D9D9"/>
              </a:buClr>
              <a:buSzPts val="1400"/>
              <a:buChar char="○"/>
            </a:pPr>
            <a:r>
              <a:rPr lang="en">
                <a:solidFill>
                  <a:srgbClr val="D9D9D9"/>
                </a:solidFill>
              </a:rPr>
              <a:t>Participants considering energy usage in model training, not just final task performance</a:t>
            </a:r>
            <a:endParaRPr>
              <a:solidFill>
                <a:srgbClr val="D9D9D9"/>
              </a:solidFill>
            </a:endParaRPr>
          </a:p>
          <a:p>
            <a:pPr indent="-342900" lvl="0" marL="457200" rtl="0" algn="l">
              <a:spcBef>
                <a:spcPts val="0"/>
              </a:spcBef>
              <a:spcAft>
                <a:spcPts val="0"/>
              </a:spcAft>
              <a:buSzPts val="1800"/>
              <a:buChar char="●"/>
            </a:pPr>
            <a:r>
              <a:rPr lang="en"/>
              <a:t>Some ML achievements have come at the cost of huge energy usage</a:t>
            </a:r>
            <a:endParaRPr/>
          </a:p>
          <a:p>
            <a:pPr indent="-317500" lvl="1" marL="914400" rtl="0" algn="l">
              <a:spcBef>
                <a:spcPts val="0"/>
              </a:spcBef>
              <a:spcAft>
                <a:spcPts val="0"/>
              </a:spcAft>
              <a:buSzPts val="1400"/>
              <a:buChar char="○"/>
            </a:pPr>
            <a:r>
              <a:rPr lang="en"/>
              <a:t>OpenAI estimated to have spent $30 million (!) training its agent to play DOTA II</a:t>
            </a:r>
            <a:endParaRPr/>
          </a:p>
          <a:p>
            <a:pPr indent="-317500" lvl="1" marL="914400" rtl="0" algn="l">
              <a:spcBef>
                <a:spcPts val="0"/>
              </a:spcBef>
              <a:spcAft>
                <a:spcPts val="0"/>
              </a:spcAft>
              <a:buSzPts val="1400"/>
              <a:buChar char="○"/>
            </a:pPr>
            <a:r>
              <a:rPr lang="en"/>
              <a:t>It cost an estimated $2 million / 656,000 kWh / 323 tons CO2 to train a Transformer language model (274,000 GPU hours) using Neural Architecture Search (NAS)</a:t>
            </a:r>
            <a:endParaRPr/>
          </a:p>
          <a:p>
            <a:pPr indent="-342900" lvl="0" marL="457200" rtl="0" algn="l">
              <a:spcBef>
                <a:spcPts val="0"/>
              </a:spcBef>
              <a:spcAft>
                <a:spcPts val="0"/>
              </a:spcAft>
              <a:buClr>
                <a:srgbClr val="D9D9D9"/>
              </a:buClr>
              <a:buSzPts val="1800"/>
              <a:buChar char="●"/>
            </a:pPr>
            <a:r>
              <a:rPr lang="en">
                <a:solidFill>
                  <a:srgbClr val="D9D9D9"/>
                </a:solidFill>
              </a:rPr>
              <a:t>This project was relatively energy efficient</a:t>
            </a:r>
            <a:endParaRPr>
              <a:solidFill>
                <a:srgbClr val="D9D9D9"/>
              </a:solidFill>
            </a:endParaRPr>
          </a:p>
          <a:p>
            <a:pPr indent="-317500" lvl="1" marL="914400" rtl="0" algn="l">
              <a:spcBef>
                <a:spcPts val="0"/>
              </a:spcBef>
              <a:spcAft>
                <a:spcPts val="0"/>
              </a:spcAft>
              <a:buClr>
                <a:srgbClr val="D9D9D9"/>
              </a:buClr>
              <a:buSzPts val="1400"/>
              <a:buChar char="○"/>
            </a:pPr>
            <a:r>
              <a:rPr lang="en">
                <a:solidFill>
                  <a:srgbClr val="D9D9D9"/>
                </a:solidFill>
              </a:rPr>
              <a:t>Model trained in 50 hours wall time; 400 GPU hours, 3 million CPU hours</a:t>
            </a:r>
            <a:endParaRPr>
              <a:solidFill>
                <a:srgbClr val="D9D9D9"/>
              </a:solidFill>
            </a:endParaRPr>
          </a:p>
          <a:p>
            <a:pPr indent="-317500" lvl="1" marL="914400" rtl="0" algn="l">
              <a:spcBef>
                <a:spcPts val="0"/>
              </a:spcBef>
              <a:spcAft>
                <a:spcPts val="0"/>
              </a:spcAft>
              <a:buClr>
                <a:srgbClr val="D9D9D9"/>
              </a:buClr>
              <a:buSzPts val="1400"/>
              <a:buChar char="○"/>
            </a:pPr>
            <a:r>
              <a:rPr lang="en">
                <a:solidFill>
                  <a:srgbClr val="D9D9D9"/>
                </a:solidFill>
              </a:rPr>
              <a:t>Energy usage ~169 kWh based on 300W GPU power, 130W CPU power for 16 cores</a:t>
            </a:r>
            <a:endParaRPr>
              <a:solidFill>
                <a:srgbClr val="D9D9D9"/>
              </a:solidFill>
            </a:endParaRPr>
          </a:p>
        </p:txBody>
      </p:sp>
      <p:sp>
        <p:nvSpPr>
          <p:cNvPr id="1666" name="Google Shape;1666;p1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67" name="Google Shape;1667;p14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668" name="Google Shape;1668;p141"/>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E6B8AF"/>
                </a:solidFill>
                <a:latin typeface="Roboto Condensed"/>
                <a:ea typeface="Roboto Condensed"/>
                <a:cs typeface="Roboto Condensed"/>
                <a:sym typeface="Roboto Condensed"/>
              </a:rPr>
              <a:t>Overall Summary</a:t>
            </a:r>
            <a:endParaRPr i="1">
              <a:solidFill>
                <a:srgbClr val="E6B8AF"/>
              </a:solidFill>
              <a:latin typeface="Roboto Condensed"/>
              <a:ea typeface="Roboto Condensed"/>
              <a:cs typeface="Roboto Condensed"/>
              <a:sym typeface="Roboto Condensed"/>
            </a:endParaRPr>
          </a:p>
        </p:txBody>
      </p:sp>
      <p:pic>
        <p:nvPicPr>
          <p:cNvPr descr="Image result for harvard seas" id="1669" name="Google Shape;1669;p141"/>
          <p:cNvPicPr preferRelativeResize="0"/>
          <p:nvPr/>
        </p:nvPicPr>
        <p:blipFill>
          <a:blip r:embed="rId3">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Making Robots Generalizable</a:t>
            </a:r>
            <a:endParaRPr>
              <a:solidFill>
                <a:srgbClr val="980000"/>
              </a:solidFill>
              <a:latin typeface="Roboto Condensed"/>
              <a:ea typeface="Roboto Condensed"/>
              <a:cs typeface="Roboto Condensed"/>
              <a:sym typeface="Roboto Condensed"/>
            </a:endParaRPr>
          </a:p>
        </p:txBody>
      </p:sp>
      <p:sp>
        <p:nvSpPr>
          <p:cNvPr id="193" name="Google Shape;193;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lnSpc>
                <a:spcPct val="150000"/>
              </a:lnSpc>
              <a:spcBef>
                <a:spcPts val="160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A major goal is to build robots with flexible, </a:t>
            </a:r>
            <a:r>
              <a:rPr b="1" lang="en">
                <a:solidFill>
                  <a:srgbClr val="000000"/>
                </a:solidFill>
                <a:latin typeface="Roboto Condensed"/>
                <a:ea typeface="Roboto Condensed"/>
                <a:cs typeface="Roboto Condensed"/>
                <a:sym typeface="Roboto Condensed"/>
              </a:rPr>
              <a:t>generalizable</a:t>
            </a:r>
            <a:r>
              <a:rPr lang="en">
                <a:solidFill>
                  <a:srgbClr val="000000"/>
                </a:solidFill>
                <a:latin typeface="Roboto Condensed Light"/>
                <a:ea typeface="Roboto Condensed Light"/>
                <a:cs typeface="Roboto Condensed Light"/>
                <a:sym typeface="Roboto Condensed Light"/>
              </a:rPr>
              <a:t> grasping + manipulation skills</a:t>
            </a:r>
            <a:endParaRPr>
              <a:solidFill>
                <a:srgbClr val="000000"/>
              </a:solidFill>
              <a:latin typeface="Roboto Condensed Light"/>
              <a:ea typeface="Roboto Condensed Light"/>
              <a:cs typeface="Roboto Condensed Light"/>
              <a:sym typeface="Roboto Condensed Light"/>
            </a:endParaRPr>
          </a:p>
          <a:p>
            <a:pPr indent="-342900" lvl="0" marL="457200" rtl="0" algn="l">
              <a:lnSpc>
                <a:spcPct val="150000"/>
              </a:lnSpc>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Challenging technical aspects of expanding out of controlled industrial environment</a:t>
            </a:r>
            <a:endParaRPr>
              <a:solidFill>
                <a:srgbClr val="D9D9D9"/>
              </a:solidFill>
              <a:latin typeface="Roboto Condensed Light"/>
              <a:ea typeface="Roboto Condensed Light"/>
              <a:cs typeface="Roboto Condensed Light"/>
              <a:sym typeface="Roboto Condensed Light"/>
            </a:endParaRPr>
          </a:p>
          <a:p>
            <a:pPr indent="-317500" lvl="1" marL="914400" rtl="0" algn="l">
              <a:lnSpc>
                <a:spcPct val="150000"/>
              </a:lnSpc>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Huge control space</a:t>
            </a:r>
            <a:endParaRPr>
              <a:solidFill>
                <a:srgbClr val="D9D9D9"/>
              </a:solidFill>
              <a:latin typeface="Roboto Condensed Light"/>
              <a:ea typeface="Roboto Condensed Light"/>
              <a:cs typeface="Roboto Condensed Light"/>
              <a:sym typeface="Roboto Condensed Light"/>
            </a:endParaRPr>
          </a:p>
          <a:p>
            <a:pPr indent="-317500" lvl="1" marL="914400" rtl="0" algn="l">
              <a:lnSpc>
                <a:spcPct val="150000"/>
              </a:lnSpc>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Huge variety of objects in the world</a:t>
            </a:r>
            <a:endParaRPr>
              <a:solidFill>
                <a:srgbClr val="D9D9D9"/>
              </a:solidFill>
              <a:latin typeface="Roboto Condensed Light"/>
              <a:ea typeface="Roboto Condensed Light"/>
              <a:cs typeface="Roboto Condensed Light"/>
              <a:sym typeface="Roboto Condensed Light"/>
            </a:endParaRPr>
          </a:p>
          <a:p>
            <a:pPr indent="-317500" lvl="1" marL="914400" rtl="0" algn="l">
              <a:lnSpc>
                <a:spcPct val="150000"/>
              </a:lnSpc>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Huge variety of domains</a:t>
            </a:r>
            <a:endParaRPr>
              <a:solidFill>
                <a:srgbClr val="D9D9D9"/>
              </a:solidFill>
              <a:latin typeface="Roboto Condensed Light"/>
              <a:ea typeface="Roboto Condensed Light"/>
              <a:cs typeface="Roboto Condensed Light"/>
              <a:sym typeface="Roboto Condensed Light"/>
            </a:endParaRPr>
          </a:p>
          <a:p>
            <a:pPr indent="0" lvl="0" marL="457200" rtl="0" algn="l">
              <a:lnSpc>
                <a:spcPct val="150000"/>
              </a:lnSpc>
              <a:spcBef>
                <a:spcPts val="1600"/>
              </a:spcBef>
              <a:spcAft>
                <a:spcPts val="1600"/>
              </a:spcAft>
              <a:buNone/>
            </a:pPr>
            <a:r>
              <a:t/>
            </a:r>
            <a:endParaRPr b="1">
              <a:solidFill>
                <a:srgbClr val="000000"/>
              </a:solidFill>
              <a:latin typeface="Roboto Condensed"/>
              <a:ea typeface="Roboto Condensed"/>
              <a:cs typeface="Roboto Condensed"/>
              <a:sym typeface="Roboto Condensed"/>
            </a:endParaRPr>
          </a:p>
        </p:txBody>
      </p:sp>
      <p:sp>
        <p:nvSpPr>
          <p:cNvPr id="194" name="Google Shape;194;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95" name="Google Shape;195;p25"/>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96" name="Google Shape;196;p2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97" name="Google Shape;197;p25"/>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98" name="Google Shape;198;p25"/>
          <p:cNvPicPr preferRelativeResize="0"/>
          <p:nvPr/>
        </p:nvPicPr>
        <p:blipFill>
          <a:blip r:embed="rId3">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3" name="Shape 1673"/>
        <p:cNvGrpSpPr/>
        <p:nvPr/>
      </p:nvGrpSpPr>
      <p:grpSpPr>
        <a:xfrm>
          <a:off x="0" y="0"/>
          <a:ext cx="0" cy="0"/>
          <a:chOff x="0" y="0"/>
          <a:chExt cx="0" cy="0"/>
        </a:xfrm>
      </p:grpSpPr>
      <p:sp>
        <p:nvSpPr>
          <p:cNvPr id="1674" name="Google Shape;1674;p1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a:ea typeface="Roboto"/>
                <a:cs typeface="Roboto"/>
                <a:sym typeface="Roboto"/>
              </a:rPr>
              <a:t>Green AI and Energy Usage in ML</a:t>
            </a:r>
            <a:endParaRPr>
              <a:solidFill>
                <a:srgbClr val="980000"/>
              </a:solidFill>
              <a:latin typeface="Roboto"/>
              <a:ea typeface="Roboto"/>
              <a:cs typeface="Roboto"/>
              <a:sym typeface="Roboto"/>
            </a:endParaRPr>
          </a:p>
        </p:txBody>
      </p:sp>
      <p:sp>
        <p:nvSpPr>
          <p:cNvPr id="1675" name="Google Shape;1675;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Char char="●"/>
            </a:pPr>
            <a:r>
              <a:rPr lang="en">
                <a:solidFill>
                  <a:srgbClr val="D9D9D9"/>
                </a:solidFill>
              </a:rPr>
              <a:t>Green AI is a recent trend</a:t>
            </a:r>
            <a:endParaRPr>
              <a:solidFill>
                <a:srgbClr val="D9D9D9"/>
              </a:solidFill>
            </a:endParaRPr>
          </a:p>
          <a:p>
            <a:pPr indent="-317500" lvl="1" marL="914400" rtl="0" algn="l">
              <a:spcBef>
                <a:spcPts val="0"/>
              </a:spcBef>
              <a:spcAft>
                <a:spcPts val="0"/>
              </a:spcAft>
              <a:buClr>
                <a:srgbClr val="D9D9D9"/>
              </a:buClr>
              <a:buSzPts val="1400"/>
              <a:buChar char="○"/>
            </a:pPr>
            <a:r>
              <a:rPr lang="en">
                <a:solidFill>
                  <a:srgbClr val="D9D9D9"/>
                </a:solidFill>
              </a:rPr>
              <a:t>Participants considering energy usage in model training, not just final task performance</a:t>
            </a:r>
            <a:endParaRPr>
              <a:solidFill>
                <a:srgbClr val="D9D9D9"/>
              </a:solidFill>
            </a:endParaRPr>
          </a:p>
          <a:p>
            <a:pPr indent="-342900" lvl="0" marL="457200" rtl="0" algn="l">
              <a:spcBef>
                <a:spcPts val="0"/>
              </a:spcBef>
              <a:spcAft>
                <a:spcPts val="0"/>
              </a:spcAft>
              <a:buClr>
                <a:srgbClr val="D9D9D9"/>
              </a:buClr>
              <a:buSzPts val="1800"/>
              <a:buChar char="●"/>
            </a:pPr>
            <a:r>
              <a:rPr lang="en">
                <a:solidFill>
                  <a:srgbClr val="D9D9D9"/>
                </a:solidFill>
              </a:rPr>
              <a:t>Some ML achievements have come at the cost of huge energy usage</a:t>
            </a:r>
            <a:endParaRPr>
              <a:solidFill>
                <a:srgbClr val="D9D9D9"/>
              </a:solidFill>
            </a:endParaRPr>
          </a:p>
          <a:p>
            <a:pPr indent="-317500" lvl="1" marL="914400" rtl="0" algn="l">
              <a:spcBef>
                <a:spcPts val="0"/>
              </a:spcBef>
              <a:spcAft>
                <a:spcPts val="0"/>
              </a:spcAft>
              <a:buClr>
                <a:srgbClr val="D9D9D9"/>
              </a:buClr>
              <a:buSzPts val="1400"/>
              <a:buChar char="○"/>
            </a:pPr>
            <a:r>
              <a:rPr lang="en">
                <a:solidFill>
                  <a:srgbClr val="D9D9D9"/>
                </a:solidFill>
              </a:rPr>
              <a:t>OpenAI estimated to have spent $30 million (!) training its agent to play DOTA II</a:t>
            </a:r>
            <a:endParaRPr>
              <a:solidFill>
                <a:srgbClr val="D9D9D9"/>
              </a:solidFill>
            </a:endParaRPr>
          </a:p>
          <a:p>
            <a:pPr indent="-317500" lvl="1" marL="914400" rtl="0" algn="l">
              <a:spcBef>
                <a:spcPts val="0"/>
              </a:spcBef>
              <a:spcAft>
                <a:spcPts val="0"/>
              </a:spcAft>
              <a:buClr>
                <a:srgbClr val="D9D9D9"/>
              </a:buClr>
              <a:buSzPts val="1400"/>
              <a:buChar char="○"/>
            </a:pPr>
            <a:r>
              <a:rPr lang="en">
                <a:solidFill>
                  <a:srgbClr val="D9D9D9"/>
                </a:solidFill>
              </a:rPr>
              <a:t>It cost an estimated $2 million / 656,000 kWh / 323 tons CO2 to train a Transformer language model (274,000 GPU hours) using Neural Architecture Search (NAS)</a:t>
            </a:r>
            <a:endParaRPr>
              <a:solidFill>
                <a:srgbClr val="D9D9D9"/>
              </a:solidFill>
            </a:endParaRPr>
          </a:p>
          <a:p>
            <a:pPr indent="-342900" lvl="0" marL="457200" rtl="0" algn="l">
              <a:spcBef>
                <a:spcPts val="0"/>
              </a:spcBef>
              <a:spcAft>
                <a:spcPts val="0"/>
              </a:spcAft>
              <a:buSzPts val="1800"/>
              <a:buChar char="●"/>
            </a:pPr>
            <a:r>
              <a:rPr lang="en"/>
              <a:t>This project was relatively energy efficient</a:t>
            </a:r>
            <a:endParaRPr/>
          </a:p>
          <a:p>
            <a:pPr indent="-317500" lvl="1" marL="914400" rtl="0" algn="l">
              <a:spcBef>
                <a:spcPts val="0"/>
              </a:spcBef>
              <a:spcAft>
                <a:spcPts val="0"/>
              </a:spcAft>
              <a:buSzPts val="1400"/>
              <a:buChar char="○"/>
            </a:pPr>
            <a:r>
              <a:rPr lang="en"/>
              <a:t>Model trained in 50 hours wall time; 400 GPU hours; 300,000 CPU hours</a:t>
            </a:r>
            <a:endParaRPr/>
          </a:p>
          <a:p>
            <a:pPr indent="-317500" lvl="1" marL="914400" rtl="0" algn="l">
              <a:spcBef>
                <a:spcPts val="0"/>
              </a:spcBef>
              <a:spcAft>
                <a:spcPts val="0"/>
              </a:spcAft>
              <a:buSzPts val="1400"/>
              <a:buChar char="○"/>
            </a:pPr>
            <a:r>
              <a:rPr lang="en"/>
              <a:t>Energy usage ~2600 kWh based on 300W GPU power, 130W CPU power for 16 cores</a:t>
            </a:r>
            <a:endParaRPr/>
          </a:p>
        </p:txBody>
      </p:sp>
      <p:sp>
        <p:nvSpPr>
          <p:cNvPr id="1676" name="Google Shape;1676;p1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77" name="Google Shape;1677;p14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678" name="Google Shape;1678;p142"/>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E6B8AF"/>
                </a:solidFill>
                <a:latin typeface="Roboto Condensed"/>
                <a:ea typeface="Roboto Condensed"/>
                <a:cs typeface="Roboto Condensed"/>
                <a:sym typeface="Roboto Condensed"/>
              </a:rPr>
              <a:t>Overall Summary</a:t>
            </a:r>
            <a:endParaRPr i="1">
              <a:solidFill>
                <a:srgbClr val="E6B8AF"/>
              </a:solidFill>
              <a:latin typeface="Roboto Condensed"/>
              <a:ea typeface="Roboto Condensed"/>
              <a:cs typeface="Roboto Condensed"/>
              <a:sym typeface="Roboto Condensed"/>
            </a:endParaRPr>
          </a:p>
        </p:txBody>
      </p:sp>
      <p:pic>
        <p:nvPicPr>
          <p:cNvPr descr="Image result for harvard seas" id="1679" name="Google Shape;1679;p142"/>
          <p:cNvPicPr preferRelativeResize="0"/>
          <p:nvPr/>
        </p:nvPicPr>
        <p:blipFill>
          <a:blip r:embed="rId3">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3" name="Shape 1683"/>
        <p:cNvGrpSpPr/>
        <p:nvPr/>
      </p:nvGrpSpPr>
      <p:grpSpPr>
        <a:xfrm>
          <a:off x="0" y="0"/>
          <a:ext cx="0" cy="0"/>
          <a:chOff x="0" y="0"/>
          <a:chExt cx="0" cy="0"/>
        </a:xfrm>
      </p:grpSpPr>
      <p:sp>
        <p:nvSpPr>
          <p:cNvPr id="1684" name="Google Shape;1684;p143"/>
          <p:cNvSpPr txBox="1"/>
          <p:nvPr>
            <p:ph type="title"/>
          </p:nvPr>
        </p:nvSpPr>
        <p:spPr>
          <a:xfrm>
            <a:off x="311700" y="2150850"/>
            <a:ext cx="8520600" cy="988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Contributions, Context, </a:t>
            </a:r>
            <a:endParaRPr/>
          </a:p>
          <a:p>
            <a:pPr indent="0" lvl="0" marL="0" rtl="0" algn="ctr">
              <a:spcBef>
                <a:spcPts val="0"/>
              </a:spcBef>
              <a:spcAft>
                <a:spcPts val="0"/>
              </a:spcAft>
              <a:buNone/>
            </a:pPr>
            <a:r>
              <a:rPr lang="en"/>
              <a:t>Limitations, and Future Work</a:t>
            </a:r>
            <a:endParaRPr/>
          </a:p>
        </p:txBody>
      </p:sp>
      <p:sp>
        <p:nvSpPr>
          <p:cNvPr id="1685" name="Google Shape;1685;p1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9" name="Shape 1689"/>
        <p:cNvGrpSpPr/>
        <p:nvPr/>
      </p:nvGrpSpPr>
      <p:grpSpPr>
        <a:xfrm>
          <a:off x="0" y="0"/>
          <a:ext cx="0" cy="0"/>
          <a:chOff x="0" y="0"/>
          <a:chExt cx="0" cy="0"/>
        </a:xfrm>
      </p:grpSpPr>
      <p:sp>
        <p:nvSpPr>
          <p:cNvPr id="1690" name="Google Shape;1690;p1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Hardware Systems</a:t>
            </a:r>
            <a:endParaRPr/>
          </a:p>
        </p:txBody>
      </p:sp>
      <p:sp>
        <p:nvSpPr>
          <p:cNvPr id="1691" name="Google Shape;1691;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Mechanical Hands</a:t>
            </a:r>
            <a:endParaRPr/>
          </a:p>
          <a:p>
            <a:pPr indent="-317500" lvl="1" marL="914400" rtl="0" algn="l">
              <a:spcBef>
                <a:spcPts val="0"/>
              </a:spcBef>
              <a:spcAft>
                <a:spcPts val="0"/>
              </a:spcAft>
              <a:buSzPts val="1400"/>
              <a:buChar char="○"/>
            </a:pPr>
            <a:r>
              <a:rPr lang="en"/>
              <a:t>Simplistic</a:t>
            </a:r>
            <a:endParaRPr/>
          </a:p>
          <a:p>
            <a:pPr indent="-317500" lvl="2" marL="1371600" rtl="0" algn="l">
              <a:spcBef>
                <a:spcPts val="0"/>
              </a:spcBef>
              <a:spcAft>
                <a:spcPts val="0"/>
              </a:spcAft>
              <a:buSzPts val="1400"/>
              <a:buChar char="■"/>
            </a:pPr>
            <a:r>
              <a:rPr lang="en"/>
              <a:t>Antipodal - 2 parameters: Angle, location, then just close</a:t>
            </a:r>
            <a:endParaRPr/>
          </a:p>
          <a:p>
            <a:pPr indent="-317500" lvl="1" marL="914400" rtl="0" algn="l">
              <a:spcBef>
                <a:spcPts val="0"/>
              </a:spcBef>
              <a:spcAft>
                <a:spcPts val="0"/>
              </a:spcAft>
              <a:buSzPts val="1400"/>
              <a:buChar char="○"/>
            </a:pPr>
            <a:r>
              <a:rPr lang="en"/>
              <a:t>Complicated:</a:t>
            </a:r>
            <a:endParaRPr/>
          </a:p>
          <a:p>
            <a:pPr indent="-317500" lvl="2" marL="1371600" rtl="0" algn="l">
              <a:spcBef>
                <a:spcPts val="0"/>
              </a:spcBef>
              <a:spcAft>
                <a:spcPts val="0"/>
              </a:spcAft>
              <a:buSzPts val="1400"/>
              <a:buChar char="■"/>
            </a:pPr>
            <a:r>
              <a:rPr lang="en"/>
              <a:t>Shadow-Hand</a:t>
            </a:r>
            <a:endParaRPr/>
          </a:p>
          <a:p>
            <a:pPr indent="-317500" lvl="3" marL="1828800" rtl="0" algn="l">
              <a:spcBef>
                <a:spcPts val="0"/>
              </a:spcBef>
              <a:spcAft>
                <a:spcPts val="0"/>
              </a:spcAft>
              <a:buSzPts val="1400"/>
              <a:buChar char="●"/>
            </a:pPr>
            <a:r>
              <a:rPr lang="en"/>
              <a:t>Tendon-based, very painful to re-thread</a:t>
            </a:r>
            <a:endParaRPr/>
          </a:p>
          <a:p>
            <a:pPr indent="-317500" lvl="2" marL="1371600" rtl="0" algn="l">
              <a:spcBef>
                <a:spcPts val="0"/>
              </a:spcBef>
              <a:spcAft>
                <a:spcPts val="0"/>
              </a:spcAft>
              <a:buSzPts val="1400"/>
              <a:buChar char="■"/>
            </a:pPr>
            <a:r>
              <a:rPr lang="en"/>
              <a:t>Similar method in Yale OpenHand</a:t>
            </a:r>
            <a:endParaRPr/>
          </a:p>
          <a:p>
            <a:pPr indent="-317500" lvl="1" marL="914400" rtl="0" algn="l">
              <a:spcBef>
                <a:spcPts val="0"/>
              </a:spcBef>
              <a:spcAft>
                <a:spcPts val="0"/>
              </a:spcAft>
              <a:buSzPts val="1400"/>
              <a:buChar char="○"/>
            </a:pPr>
            <a:r>
              <a:rPr lang="en"/>
              <a:t>How to make them robust?</a:t>
            </a:r>
            <a:endParaRPr/>
          </a:p>
          <a:p>
            <a:pPr indent="-342900" lvl="0" marL="457200" rtl="0" algn="l">
              <a:spcBef>
                <a:spcPts val="0"/>
              </a:spcBef>
              <a:spcAft>
                <a:spcPts val="0"/>
              </a:spcAft>
              <a:buSzPts val="1800"/>
              <a:buChar char="●"/>
            </a:pPr>
            <a:r>
              <a:rPr lang="en"/>
              <a:t>Robot arm</a:t>
            </a:r>
            <a:endParaRPr/>
          </a:p>
          <a:p>
            <a:pPr indent="-317500" lvl="1" marL="914400" rtl="0" algn="l">
              <a:spcBef>
                <a:spcPts val="0"/>
              </a:spcBef>
              <a:spcAft>
                <a:spcPts val="0"/>
              </a:spcAft>
              <a:buSzPts val="1400"/>
              <a:buChar char="○"/>
            </a:pPr>
            <a:r>
              <a:rPr lang="en"/>
              <a:t>Collaborative robots: Way safer and lighter</a:t>
            </a:r>
            <a:endParaRPr/>
          </a:p>
          <a:p>
            <a:pPr indent="-317500" lvl="2" marL="1371600" rtl="0" algn="l">
              <a:spcBef>
                <a:spcPts val="0"/>
              </a:spcBef>
              <a:spcAft>
                <a:spcPts val="0"/>
              </a:spcAft>
              <a:buSzPts val="1400"/>
              <a:buChar char="■"/>
            </a:pPr>
            <a:r>
              <a:rPr lang="en"/>
              <a:t>No longer need cages</a:t>
            </a:r>
            <a:endParaRPr/>
          </a:p>
          <a:p>
            <a:pPr indent="-317500" lvl="2" marL="1371600" rtl="0" algn="l">
              <a:spcBef>
                <a:spcPts val="0"/>
              </a:spcBef>
              <a:spcAft>
                <a:spcPts val="0"/>
              </a:spcAft>
              <a:buSzPts val="1400"/>
              <a:buChar char="■"/>
            </a:pPr>
            <a:r>
              <a:rPr lang="en"/>
              <a:t>IK / path planning can be ignored</a:t>
            </a:r>
            <a:endParaRPr/>
          </a:p>
          <a:p>
            <a:pPr indent="0" lvl="0" marL="0" rtl="0" algn="l">
              <a:spcBef>
                <a:spcPts val="1600"/>
              </a:spcBef>
              <a:spcAft>
                <a:spcPts val="1600"/>
              </a:spcAft>
              <a:buNone/>
            </a:pPr>
            <a:r>
              <a:t/>
            </a:r>
            <a:endParaRPr>
              <a:highlight>
                <a:srgbClr val="FFFF00"/>
              </a:highlight>
            </a:endParaRPr>
          </a:p>
        </p:txBody>
      </p:sp>
      <p:sp>
        <p:nvSpPr>
          <p:cNvPr id="1692" name="Google Shape;1692;p1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693" name="Google Shape;1693;p14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694" name="Google Shape;1694;p144"/>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E6B8AF"/>
                </a:solidFill>
                <a:latin typeface="Roboto Condensed"/>
                <a:ea typeface="Roboto Condensed"/>
                <a:cs typeface="Roboto Condensed"/>
                <a:sym typeface="Roboto Condensed"/>
              </a:rPr>
              <a:t>Overall Summary</a:t>
            </a:r>
            <a:endParaRPr i="1">
              <a:solidFill>
                <a:srgbClr val="E6B8AF"/>
              </a:solidFill>
              <a:latin typeface="Roboto Condensed"/>
              <a:ea typeface="Roboto Condensed"/>
              <a:cs typeface="Roboto Condensed"/>
              <a:sym typeface="Roboto Condensed"/>
            </a:endParaRPr>
          </a:p>
        </p:txBody>
      </p:sp>
      <p:pic>
        <p:nvPicPr>
          <p:cNvPr descr="Image result for harvard seas" id="1695" name="Google Shape;1695;p144"/>
          <p:cNvPicPr preferRelativeResize="0"/>
          <p:nvPr/>
        </p:nvPicPr>
        <p:blipFill>
          <a:blip r:embed="rId3">
            <a:alphaModFix/>
          </a:blip>
          <a:stretch>
            <a:fillRect/>
          </a:stretch>
        </p:blipFill>
        <p:spPr>
          <a:xfrm>
            <a:off x="235500" y="4678925"/>
            <a:ext cx="1077607" cy="393600"/>
          </a:xfrm>
          <a:prstGeom prst="rect">
            <a:avLst/>
          </a:prstGeom>
          <a:noFill/>
          <a:ln>
            <a:noFill/>
          </a:ln>
        </p:spPr>
      </p:pic>
      <p:pic>
        <p:nvPicPr>
          <p:cNvPr id="1696" name="Google Shape;1696;p144"/>
          <p:cNvPicPr preferRelativeResize="0"/>
          <p:nvPr/>
        </p:nvPicPr>
        <p:blipFill>
          <a:blip r:embed="rId4">
            <a:alphaModFix/>
          </a:blip>
          <a:stretch>
            <a:fillRect/>
          </a:stretch>
        </p:blipFill>
        <p:spPr>
          <a:xfrm>
            <a:off x="6846988" y="858488"/>
            <a:ext cx="1552575" cy="1438275"/>
          </a:xfrm>
          <a:prstGeom prst="rect">
            <a:avLst/>
          </a:prstGeom>
          <a:noFill/>
          <a:ln>
            <a:noFill/>
          </a:ln>
        </p:spPr>
      </p:pic>
      <p:pic>
        <p:nvPicPr>
          <p:cNvPr id="1697" name="Google Shape;1697;p144"/>
          <p:cNvPicPr preferRelativeResize="0"/>
          <p:nvPr/>
        </p:nvPicPr>
        <p:blipFill>
          <a:blip r:embed="rId5">
            <a:alphaModFix/>
          </a:blip>
          <a:stretch>
            <a:fillRect/>
          </a:stretch>
        </p:blipFill>
        <p:spPr>
          <a:xfrm>
            <a:off x="5469275" y="2504150"/>
            <a:ext cx="3277676" cy="174810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1" name="Shape 1701"/>
        <p:cNvGrpSpPr/>
        <p:nvPr/>
      </p:nvGrpSpPr>
      <p:grpSpPr>
        <a:xfrm>
          <a:off x="0" y="0"/>
          <a:ext cx="0" cy="0"/>
          <a:chOff x="0" y="0"/>
          <a:chExt cx="0" cy="0"/>
        </a:xfrm>
      </p:grpSpPr>
      <p:sp>
        <p:nvSpPr>
          <p:cNvPr id="1702" name="Google Shape;1702;p1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Novelty of These Results -- Limitations &amp; Future Work</a:t>
            </a:r>
            <a:endParaRPr sz="2400"/>
          </a:p>
        </p:txBody>
      </p:sp>
      <p:sp>
        <p:nvSpPr>
          <p:cNvPr id="1703" name="Google Shape;1703;p145"/>
          <p:cNvSpPr txBox="1"/>
          <p:nvPr>
            <p:ph idx="1" type="body"/>
          </p:nvPr>
        </p:nvSpPr>
        <p:spPr>
          <a:xfrm>
            <a:off x="311700" y="1152475"/>
            <a:ext cx="5990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Work Since Then (software)</a:t>
            </a:r>
            <a:endParaRPr/>
          </a:p>
          <a:p>
            <a:pPr indent="-317500" lvl="1" marL="914400" rtl="0" algn="l">
              <a:spcBef>
                <a:spcPts val="0"/>
              </a:spcBef>
              <a:spcAft>
                <a:spcPts val="0"/>
              </a:spcAft>
              <a:buSzPts val="1400"/>
              <a:buChar char="○"/>
            </a:pPr>
            <a:r>
              <a:rPr lang="en"/>
              <a:t>Domain randomization</a:t>
            </a:r>
            <a:endParaRPr/>
          </a:p>
          <a:p>
            <a:pPr indent="-317500" lvl="2" marL="1371600" rtl="0" algn="l">
              <a:spcBef>
                <a:spcPts val="0"/>
              </a:spcBef>
              <a:spcAft>
                <a:spcPts val="0"/>
              </a:spcAft>
              <a:buSzPts val="1400"/>
              <a:buChar char="■"/>
            </a:pPr>
            <a:r>
              <a:rPr lang="en"/>
              <a:t>FAT</a:t>
            </a:r>
            <a:endParaRPr/>
          </a:p>
          <a:p>
            <a:pPr indent="-317500" lvl="1" marL="914400" rtl="0" algn="l">
              <a:spcBef>
                <a:spcPts val="0"/>
              </a:spcBef>
              <a:spcAft>
                <a:spcPts val="0"/>
              </a:spcAft>
              <a:buSzPts val="1400"/>
              <a:buChar char="○"/>
            </a:pPr>
            <a:r>
              <a:rPr lang="en"/>
              <a:t>Hierarchical (e.g. dishwasher)</a:t>
            </a:r>
            <a:endParaRPr/>
          </a:p>
          <a:p>
            <a:pPr indent="-317500" lvl="1" marL="914400" rtl="0" algn="l">
              <a:spcBef>
                <a:spcPts val="0"/>
              </a:spcBef>
              <a:spcAft>
                <a:spcPts val="0"/>
              </a:spcAft>
              <a:buSzPts val="1400"/>
              <a:buChar char="○"/>
            </a:pPr>
            <a:r>
              <a:rPr lang="en"/>
              <a:t>Grasping in cluttered / occluded environments</a:t>
            </a:r>
            <a:endParaRPr/>
          </a:p>
          <a:p>
            <a:pPr indent="-342900" lvl="0" marL="457200" rtl="0" algn="l">
              <a:spcBef>
                <a:spcPts val="0"/>
              </a:spcBef>
              <a:spcAft>
                <a:spcPts val="0"/>
              </a:spcAft>
              <a:buSzPts val="1800"/>
              <a:buChar char="●"/>
            </a:pPr>
            <a:r>
              <a:rPr lang="en"/>
              <a:t>Future work: dynamic movements?</a:t>
            </a:r>
            <a:endParaRPr/>
          </a:p>
          <a:p>
            <a:pPr indent="-317500" lvl="2" marL="1371600" rtl="0" algn="l">
              <a:spcBef>
                <a:spcPts val="0"/>
              </a:spcBef>
              <a:spcAft>
                <a:spcPts val="0"/>
              </a:spcAft>
              <a:buSzPts val="1400"/>
              <a:buChar char="■"/>
            </a:pPr>
            <a:r>
              <a:rPr lang="en" u="sng">
                <a:solidFill>
                  <a:schemeClr val="hlink"/>
                </a:solidFill>
                <a:hlinkClick r:id="rId4"/>
              </a:rPr>
              <a:t>https://giant.gfycat.com/AcceptablePoorAsiaticlesserfreshwaterclam.webm</a:t>
            </a:r>
            <a:endParaRPr/>
          </a:p>
          <a:p>
            <a:pPr indent="-317500" lvl="2" marL="1371600" rtl="0" algn="l">
              <a:spcBef>
                <a:spcPts val="0"/>
              </a:spcBef>
              <a:spcAft>
                <a:spcPts val="0"/>
              </a:spcAft>
              <a:buSzPts val="1400"/>
              <a:buChar char="■"/>
            </a:pPr>
            <a:r>
              <a:rPr lang="en"/>
              <a:t>“</a:t>
            </a:r>
            <a:r>
              <a:rPr lang="en" u="sng">
                <a:solidFill>
                  <a:schemeClr val="hlink"/>
                </a:solidFill>
                <a:hlinkClick r:id="rId5"/>
              </a:rPr>
              <a:t>World’s fastest workers</a:t>
            </a:r>
            <a:r>
              <a:rPr lang="en"/>
              <a:t>”</a:t>
            </a:r>
            <a:endParaRPr/>
          </a:p>
          <a:p>
            <a:pPr indent="-317500" lvl="2" marL="1371600" rtl="0" algn="l">
              <a:spcBef>
                <a:spcPts val="0"/>
              </a:spcBef>
              <a:spcAft>
                <a:spcPts val="0"/>
              </a:spcAft>
              <a:buSzPts val="1400"/>
              <a:buChar char="■"/>
            </a:pPr>
            <a:r>
              <a:rPr lang="en" u="sng">
                <a:solidFill>
                  <a:schemeClr val="hlink"/>
                </a:solidFill>
                <a:hlinkClick r:id="rId6"/>
              </a:rPr>
              <a:t>Dart throwing</a:t>
            </a:r>
            <a:endParaRPr/>
          </a:p>
          <a:p>
            <a:pPr indent="-317500" lvl="1" marL="914400" rtl="0" algn="l">
              <a:spcBef>
                <a:spcPts val="0"/>
              </a:spcBef>
              <a:spcAft>
                <a:spcPts val="0"/>
              </a:spcAft>
              <a:buSzPts val="1400"/>
              <a:buChar char="○"/>
            </a:pPr>
            <a:r>
              <a:rPr lang="en"/>
              <a:t>Grasping around corners / non </a:t>
            </a:r>
            <a:br>
              <a:rPr lang="en"/>
            </a:br>
            <a:r>
              <a:rPr lang="en"/>
              <a:t>anti-podal grasp</a:t>
            </a:r>
            <a:endParaRPr/>
          </a:p>
          <a:p>
            <a:pPr indent="-317500" lvl="1" marL="914400" rtl="0" algn="l">
              <a:spcBef>
                <a:spcPts val="0"/>
              </a:spcBef>
              <a:spcAft>
                <a:spcPts val="0"/>
              </a:spcAft>
              <a:buSzPts val="1400"/>
              <a:buChar char="○"/>
            </a:pPr>
            <a:r>
              <a:rPr lang="en"/>
              <a:t>Grasping around objects (e.g. shelf)</a:t>
            </a:r>
            <a:endParaRPr/>
          </a:p>
          <a:p>
            <a:pPr indent="-342900" lvl="0" marL="457200" rtl="0" algn="l">
              <a:spcBef>
                <a:spcPts val="0"/>
              </a:spcBef>
              <a:spcAft>
                <a:spcPts val="0"/>
              </a:spcAft>
              <a:buSzPts val="1800"/>
              <a:buChar char="●"/>
            </a:pPr>
            <a:r>
              <a:t/>
            </a:r>
            <a:endParaRPr/>
          </a:p>
          <a:p>
            <a:pPr indent="0" lvl="0" marL="0" rtl="0" algn="l">
              <a:spcBef>
                <a:spcPts val="1600"/>
              </a:spcBef>
              <a:spcAft>
                <a:spcPts val="0"/>
              </a:spcAft>
              <a:buNone/>
            </a:pPr>
            <a:r>
              <a:t/>
            </a:r>
            <a:endParaRPr/>
          </a:p>
          <a:p>
            <a:pPr indent="0" lvl="0" marL="914400" rtl="0" algn="l">
              <a:spcBef>
                <a:spcPts val="1600"/>
              </a:spcBef>
              <a:spcAft>
                <a:spcPts val="1600"/>
              </a:spcAft>
              <a:buNone/>
            </a:pPr>
            <a:r>
              <a:t/>
            </a:r>
            <a:endParaRPr/>
          </a:p>
        </p:txBody>
      </p:sp>
      <p:sp>
        <p:nvSpPr>
          <p:cNvPr id="1704" name="Google Shape;1704;p1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705" name="Google Shape;1705;p14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706" name="Google Shape;1706;p145"/>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E6B8AF"/>
                </a:solidFill>
                <a:latin typeface="Roboto Condensed"/>
                <a:ea typeface="Roboto Condensed"/>
                <a:cs typeface="Roboto Condensed"/>
                <a:sym typeface="Roboto Condensed"/>
              </a:rPr>
              <a:t>Overall Summary</a:t>
            </a:r>
            <a:endParaRPr i="1">
              <a:solidFill>
                <a:srgbClr val="E6B8AF"/>
              </a:solidFill>
              <a:latin typeface="Roboto Condensed"/>
              <a:ea typeface="Roboto Condensed"/>
              <a:cs typeface="Roboto Condensed"/>
              <a:sym typeface="Roboto Condensed"/>
            </a:endParaRPr>
          </a:p>
        </p:txBody>
      </p:sp>
      <p:pic>
        <p:nvPicPr>
          <p:cNvPr descr="Image result for harvard seas" id="1707" name="Google Shape;1707;p145"/>
          <p:cNvPicPr preferRelativeResize="0"/>
          <p:nvPr/>
        </p:nvPicPr>
        <p:blipFill>
          <a:blip r:embed="rId7">
            <a:alphaModFix/>
          </a:blip>
          <a:stretch>
            <a:fillRect/>
          </a:stretch>
        </p:blipFill>
        <p:spPr>
          <a:xfrm>
            <a:off x="235500" y="4678925"/>
            <a:ext cx="1077607" cy="393600"/>
          </a:xfrm>
          <a:prstGeom prst="rect">
            <a:avLst/>
          </a:prstGeom>
          <a:noFill/>
          <a:ln>
            <a:noFill/>
          </a:ln>
        </p:spPr>
      </p:pic>
      <p:pic>
        <p:nvPicPr>
          <p:cNvPr id="1708" name="Google Shape;1708;p145"/>
          <p:cNvPicPr preferRelativeResize="0"/>
          <p:nvPr/>
        </p:nvPicPr>
        <p:blipFill>
          <a:blip r:embed="rId8">
            <a:alphaModFix/>
          </a:blip>
          <a:stretch>
            <a:fillRect/>
          </a:stretch>
        </p:blipFill>
        <p:spPr>
          <a:xfrm>
            <a:off x="6624547" y="1188050"/>
            <a:ext cx="2060100" cy="1524465"/>
          </a:xfrm>
          <a:prstGeom prst="rect">
            <a:avLst/>
          </a:prstGeom>
          <a:noFill/>
          <a:ln>
            <a:noFill/>
          </a:ln>
        </p:spPr>
      </p:pic>
      <p:pic>
        <p:nvPicPr>
          <p:cNvPr id="1709" name="Google Shape;1709;p145"/>
          <p:cNvPicPr preferRelativeResize="0"/>
          <p:nvPr/>
        </p:nvPicPr>
        <p:blipFill>
          <a:blip r:embed="rId9">
            <a:alphaModFix/>
          </a:blip>
          <a:stretch>
            <a:fillRect/>
          </a:stretch>
        </p:blipFill>
        <p:spPr>
          <a:xfrm>
            <a:off x="6624550" y="3093770"/>
            <a:ext cx="2060100" cy="120389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3" name="Shape 1713"/>
        <p:cNvGrpSpPr/>
        <p:nvPr/>
      </p:nvGrpSpPr>
      <p:grpSpPr>
        <a:xfrm>
          <a:off x="0" y="0"/>
          <a:ext cx="0" cy="0"/>
          <a:chOff x="0" y="0"/>
          <a:chExt cx="0" cy="0"/>
        </a:xfrm>
      </p:grpSpPr>
      <p:sp>
        <p:nvSpPr>
          <p:cNvPr id="1714" name="Google Shape;1714;p146"/>
          <p:cNvSpPr txBox="1"/>
          <p:nvPr>
            <p:ph idx="1" type="body"/>
          </p:nvPr>
        </p:nvSpPr>
        <p:spPr>
          <a:xfrm>
            <a:off x="311700" y="1225775"/>
            <a:ext cx="5810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 role can manipulation play </a:t>
            </a:r>
            <a:r>
              <a:rPr lang="en"/>
              <a:t>in day-to-day life?</a:t>
            </a:r>
            <a:endParaRPr/>
          </a:p>
          <a:p>
            <a:pPr indent="-317500" lvl="1" marL="914400" rtl="0" algn="l">
              <a:spcBef>
                <a:spcPts val="0"/>
              </a:spcBef>
              <a:spcAft>
                <a:spcPts val="0"/>
              </a:spcAft>
              <a:buSzPts val="1400"/>
              <a:buChar char="○"/>
            </a:pPr>
            <a:r>
              <a:rPr lang="en"/>
              <a:t>Immobile 6 DoF arm</a:t>
            </a:r>
            <a:endParaRPr/>
          </a:p>
          <a:p>
            <a:pPr indent="-317500" lvl="1" marL="914400" rtl="0" algn="l">
              <a:spcBef>
                <a:spcPts val="0"/>
              </a:spcBef>
              <a:spcAft>
                <a:spcPts val="0"/>
              </a:spcAft>
              <a:buSzPts val="1400"/>
              <a:buChar char="○"/>
            </a:pPr>
            <a:r>
              <a:rPr lang="en"/>
              <a:t>Extensive sensing required for ShadowHand</a:t>
            </a:r>
            <a:endParaRPr/>
          </a:p>
          <a:p>
            <a:pPr indent="-342900" lvl="0" marL="457200" rtl="0" algn="l">
              <a:spcBef>
                <a:spcPts val="0"/>
              </a:spcBef>
              <a:spcAft>
                <a:spcPts val="0"/>
              </a:spcAft>
              <a:buSzPts val="1800"/>
              <a:buChar char="●"/>
            </a:pPr>
            <a:r>
              <a:rPr lang="en"/>
              <a:t>How can we accelerate manipulation research?</a:t>
            </a:r>
            <a:endParaRPr/>
          </a:p>
          <a:p>
            <a:pPr indent="-342900" lvl="0" marL="457200" rtl="0" algn="l">
              <a:spcBef>
                <a:spcPts val="0"/>
              </a:spcBef>
              <a:spcAft>
                <a:spcPts val="0"/>
              </a:spcAft>
              <a:buSzPts val="1800"/>
              <a:buChar char="●"/>
            </a:pPr>
            <a:r>
              <a:rPr lang="en"/>
              <a:t>What previously unachievable areas of robotics can machine learning let us imagine?</a:t>
            </a:r>
            <a:endParaRPr/>
          </a:p>
          <a:p>
            <a:pPr indent="-317500" lvl="1" marL="914400" rtl="0" algn="l">
              <a:spcBef>
                <a:spcPts val="0"/>
              </a:spcBef>
              <a:spcAft>
                <a:spcPts val="0"/>
              </a:spcAft>
              <a:buSzPts val="1400"/>
              <a:buChar char="○"/>
            </a:pPr>
            <a:r>
              <a:rPr lang="en"/>
              <a:t>Are the limitations just in hardware now?</a:t>
            </a:r>
            <a:endParaRPr/>
          </a:p>
          <a:p>
            <a:pPr indent="0" lvl="0" marL="0" rtl="0" algn="l">
              <a:spcBef>
                <a:spcPts val="1600"/>
              </a:spcBef>
              <a:spcAft>
                <a:spcPts val="0"/>
              </a:spcAft>
              <a:buNone/>
            </a:pPr>
            <a:r>
              <a:t/>
            </a:r>
            <a:endParaRPr/>
          </a:p>
          <a:p>
            <a:pPr indent="0" lvl="0" marL="457200" rtl="0" algn="l">
              <a:spcBef>
                <a:spcPts val="1600"/>
              </a:spcBef>
              <a:spcAft>
                <a:spcPts val="1600"/>
              </a:spcAft>
              <a:buNone/>
            </a:pPr>
            <a:r>
              <a:t/>
            </a:r>
            <a:endParaRPr/>
          </a:p>
        </p:txBody>
      </p:sp>
      <p:sp>
        <p:nvSpPr>
          <p:cNvPr id="1715" name="Google Shape;1715;p1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they raise</a:t>
            </a:r>
            <a:endParaRPr/>
          </a:p>
        </p:txBody>
      </p:sp>
      <p:sp>
        <p:nvSpPr>
          <p:cNvPr id="1716" name="Google Shape;1716;p1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717" name="Google Shape;1717;p14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718" name="Google Shape;1718;p146"/>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solidFill>
                  <a:srgbClr val="E6B8AF"/>
                </a:solidFill>
                <a:latin typeface="Roboto Condensed"/>
                <a:ea typeface="Roboto Condensed"/>
                <a:cs typeface="Roboto Condensed"/>
                <a:sym typeface="Roboto Condensed"/>
              </a:rPr>
              <a:t>Overall Summary</a:t>
            </a:r>
            <a:endParaRPr i="1">
              <a:solidFill>
                <a:srgbClr val="E6B8AF"/>
              </a:solidFill>
              <a:latin typeface="Roboto Condensed"/>
              <a:ea typeface="Roboto Condensed"/>
              <a:cs typeface="Roboto Condensed"/>
              <a:sym typeface="Roboto Condensed"/>
            </a:endParaRPr>
          </a:p>
        </p:txBody>
      </p:sp>
      <p:pic>
        <p:nvPicPr>
          <p:cNvPr descr="Image result for harvard seas" id="1719" name="Google Shape;1719;p146"/>
          <p:cNvPicPr preferRelativeResize="0"/>
          <p:nvPr/>
        </p:nvPicPr>
        <p:blipFill>
          <a:blip r:embed="rId3">
            <a:alphaModFix/>
          </a:blip>
          <a:stretch>
            <a:fillRect/>
          </a:stretch>
        </p:blipFill>
        <p:spPr>
          <a:xfrm>
            <a:off x="235500" y="4678925"/>
            <a:ext cx="1077607" cy="393600"/>
          </a:xfrm>
          <a:prstGeom prst="rect">
            <a:avLst/>
          </a:prstGeom>
          <a:noFill/>
          <a:ln>
            <a:noFill/>
          </a:ln>
        </p:spPr>
      </p:pic>
      <p:pic>
        <p:nvPicPr>
          <p:cNvPr id="1720" name="Google Shape;1720;p146"/>
          <p:cNvPicPr preferRelativeResize="0"/>
          <p:nvPr/>
        </p:nvPicPr>
        <p:blipFill>
          <a:blip r:embed="rId4">
            <a:alphaModFix/>
          </a:blip>
          <a:stretch>
            <a:fillRect/>
          </a:stretch>
        </p:blipFill>
        <p:spPr>
          <a:xfrm>
            <a:off x="6122100" y="746875"/>
            <a:ext cx="2717100" cy="3231038"/>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4" name="Shape 1724"/>
        <p:cNvGrpSpPr/>
        <p:nvPr/>
      </p:nvGrpSpPr>
      <p:grpSpPr>
        <a:xfrm>
          <a:off x="0" y="0"/>
          <a:ext cx="0" cy="0"/>
          <a:chOff x="0" y="0"/>
          <a:chExt cx="0" cy="0"/>
        </a:xfrm>
      </p:grpSpPr>
      <p:sp>
        <p:nvSpPr>
          <p:cNvPr id="1725" name="Google Shape;1725;p1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(both papers) + project ideas</a:t>
            </a:r>
            <a:endParaRPr/>
          </a:p>
        </p:txBody>
      </p:sp>
      <p:sp>
        <p:nvSpPr>
          <p:cNvPr id="1726" name="Google Shape;1726;p147"/>
          <p:cNvSpPr txBox="1"/>
          <p:nvPr>
            <p:ph idx="1" type="body"/>
          </p:nvPr>
        </p:nvSpPr>
        <p:spPr>
          <a:xfrm>
            <a:off x="311700" y="1152475"/>
            <a:ext cx="4737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We can learn robust robotic manipulation strategies in end-to-end methods, given ‘enough data”</a:t>
            </a:r>
            <a:endParaRPr/>
          </a:p>
          <a:p>
            <a:pPr indent="-317500" lvl="1" marL="914400" rtl="0" algn="l">
              <a:spcBef>
                <a:spcPts val="0"/>
              </a:spcBef>
              <a:spcAft>
                <a:spcPts val="0"/>
              </a:spcAft>
              <a:buSzPts val="1400"/>
              <a:buChar char="○"/>
            </a:pPr>
            <a:r>
              <a:rPr lang="en"/>
              <a:t>Robust even to hardware inaccuracies</a:t>
            </a:r>
            <a:endParaRPr/>
          </a:p>
          <a:p>
            <a:pPr indent="-342900" lvl="0" marL="457200" rtl="0" algn="l">
              <a:spcBef>
                <a:spcPts val="0"/>
              </a:spcBef>
              <a:spcAft>
                <a:spcPts val="0"/>
              </a:spcAft>
              <a:buSzPts val="1800"/>
              <a:buChar char="●"/>
            </a:pPr>
            <a:r>
              <a:rPr lang="en"/>
              <a:t>Robotic grasping: bin pick-and-place almost a solved problem since 2016, due to ease of collecting real-life and simulation data</a:t>
            </a:r>
            <a:endParaRPr/>
          </a:p>
          <a:p>
            <a:pPr indent="-342900" lvl="0" marL="457200" rtl="0" algn="l">
              <a:spcBef>
                <a:spcPts val="0"/>
              </a:spcBef>
              <a:spcAft>
                <a:spcPts val="0"/>
              </a:spcAft>
              <a:buSzPts val="1800"/>
              <a:buChar char="●"/>
            </a:pPr>
            <a:r>
              <a:rPr lang="en"/>
              <a:t>In-hand manipulation still open field</a:t>
            </a:r>
            <a:endParaRPr/>
          </a:p>
          <a:p>
            <a:pPr indent="0" lvl="0" marL="0" rtl="0" algn="l">
              <a:spcBef>
                <a:spcPts val="1600"/>
              </a:spcBef>
              <a:spcAft>
                <a:spcPts val="1600"/>
              </a:spcAft>
              <a:buClr>
                <a:schemeClr val="dk1"/>
              </a:buClr>
              <a:buSzPts val="1100"/>
              <a:buFont typeface="Arial"/>
              <a:buNone/>
            </a:pPr>
            <a:r>
              <a:t/>
            </a:r>
            <a:endParaRPr/>
          </a:p>
        </p:txBody>
      </p:sp>
      <p:sp>
        <p:nvSpPr>
          <p:cNvPr id="1727" name="Google Shape;1727;p1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728" name="Google Shape;1728;p147"/>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729" name="Google Shape;1729;p147"/>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Overall Summary</a:t>
            </a:r>
            <a:endParaRPr i="1">
              <a:solidFill>
                <a:srgbClr val="E6B8AF"/>
              </a:solidFill>
              <a:latin typeface="Roboto Condensed"/>
              <a:ea typeface="Roboto Condensed"/>
              <a:cs typeface="Roboto Condensed"/>
              <a:sym typeface="Roboto Condensed"/>
            </a:endParaRPr>
          </a:p>
        </p:txBody>
      </p:sp>
      <p:pic>
        <p:nvPicPr>
          <p:cNvPr descr="Image result for harvard seas" id="1730" name="Google Shape;1730;p147"/>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731" name="Google Shape;1731;p147"/>
          <p:cNvSpPr txBox="1"/>
          <p:nvPr/>
        </p:nvSpPr>
        <p:spPr>
          <a:xfrm>
            <a:off x="5000175" y="1220500"/>
            <a:ext cx="3832200" cy="294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2"/>
                </a:solidFill>
              </a:rPr>
              <a:t>(Project ideas TBD)</a:t>
            </a:r>
            <a:endParaRPr sz="1800">
              <a:solidFill>
                <a:schemeClr val="dk2"/>
              </a:solidFill>
            </a:endParaRPr>
          </a:p>
          <a:p>
            <a:pPr indent="0" lvl="0" marL="0" rtl="0" algn="l">
              <a:spcBef>
                <a:spcPts val="160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35" name="Shape 1735"/>
        <p:cNvGrpSpPr/>
        <p:nvPr/>
      </p:nvGrpSpPr>
      <p:grpSpPr>
        <a:xfrm>
          <a:off x="0" y="0"/>
          <a:ext cx="0" cy="0"/>
          <a:chOff x="0" y="0"/>
          <a:chExt cx="0" cy="0"/>
        </a:xfrm>
      </p:grpSpPr>
      <p:sp>
        <p:nvSpPr>
          <p:cNvPr id="1736" name="Google Shape;1736;p1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Stupid Human Trick: Winter Wind Etude</a:t>
            </a:r>
            <a:endParaRPr/>
          </a:p>
        </p:txBody>
      </p:sp>
      <p:sp>
        <p:nvSpPr>
          <p:cNvPr id="1737" name="Google Shape;1737;p148"/>
          <p:cNvSpPr txBox="1"/>
          <p:nvPr>
            <p:ph idx="1" type="body"/>
          </p:nvPr>
        </p:nvSpPr>
        <p:spPr>
          <a:xfrm>
            <a:off x="311700" y="1000075"/>
            <a:ext cx="5311800" cy="39483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As a counterpoint to the trivial and easy human manipulation tasks…</a:t>
            </a:r>
            <a:endParaRPr sz="1400"/>
          </a:p>
          <a:p>
            <a:pPr indent="-317500" lvl="0" marL="457200" rtl="0" algn="l">
              <a:spcBef>
                <a:spcPts val="0"/>
              </a:spcBef>
              <a:spcAft>
                <a:spcPts val="0"/>
              </a:spcAft>
              <a:buSzPts val="1400"/>
              <a:buChar char="●"/>
            </a:pPr>
            <a:r>
              <a:rPr lang="en" sz="1400"/>
              <a:t>Here is a human taking on a </a:t>
            </a:r>
            <a:r>
              <a:rPr lang="en" sz="1400"/>
              <a:t>“manipulation task” </a:t>
            </a:r>
            <a:r>
              <a:rPr lang="en" sz="1400"/>
              <a:t>at the apex of difficulty</a:t>
            </a:r>
            <a:endParaRPr sz="1400"/>
          </a:p>
          <a:p>
            <a:pPr indent="-317500" lvl="0" marL="457200" rtl="0" algn="l">
              <a:spcBef>
                <a:spcPts val="0"/>
              </a:spcBef>
              <a:spcAft>
                <a:spcPts val="0"/>
              </a:spcAft>
              <a:buSzPts val="1400"/>
              <a:buChar char="●"/>
            </a:pPr>
            <a:r>
              <a:rPr lang="en" sz="1400"/>
              <a:t>This is a video of Evgeny Kissin playing a notoriously difficult piano piece: Chopin’s Etude Opus 25, Number 11, nicknamed “Winter Wind”</a:t>
            </a:r>
            <a:endParaRPr sz="1400"/>
          </a:p>
          <a:p>
            <a:pPr indent="-317500" lvl="0" marL="457200" rtl="0" algn="l">
              <a:spcBef>
                <a:spcPts val="0"/>
              </a:spcBef>
              <a:spcAft>
                <a:spcPts val="0"/>
              </a:spcAft>
              <a:buSzPts val="1400"/>
              <a:buChar char="●"/>
            </a:pPr>
            <a:r>
              <a:rPr lang="en" sz="1400"/>
              <a:t>Whether or not you are a fan of classical piano, consider this for a moment merely as a motion planning problem</a:t>
            </a:r>
            <a:endParaRPr sz="1400"/>
          </a:p>
          <a:p>
            <a:pPr indent="-317500" lvl="0" marL="457200" rtl="0" algn="l">
              <a:spcBef>
                <a:spcPts val="0"/>
              </a:spcBef>
              <a:spcAft>
                <a:spcPts val="0"/>
              </a:spcAft>
              <a:buSzPts val="1400"/>
              <a:buChar char="●"/>
            </a:pPr>
            <a:r>
              <a:rPr lang="en" sz="1400"/>
              <a:t>The speed and precision required are astounding!</a:t>
            </a:r>
            <a:endParaRPr sz="1400"/>
          </a:p>
        </p:txBody>
      </p:sp>
      <p:pic>
        <p:nvPicPr>
          <p:cNvPr id="1738" name="Google Shape;1738;p148" title="Chopin   Etude Op  25 No  11  Winter Wind  Kissin">
            <a:hlinkClick r:id="rId3"/>
          </p:cNvPr>
          <p:cNvPicPr preferRelativeResize="0"/>
          <p:nvPr/>
        </p:nvPicPr>
        <p:blipFill>
          <a:blip r:embed="rId4">
            <a:alphaModFix/>
          </a:blip>
          <a:stretch>
            <a:fillRect/>
          </a:stretch>
        </p:blipFill>
        <p:spPr>
          <a:xfrm>
            <a:off x="5673625" y="1044475"/>
            <a:ext cx="3478075" cy="2608550"/>
          </a:xfrm>
          <a:prstGeom prst="rect">
            <a:avLst/>
          </a:prstGeom>
          <a:noFill/>
          <a:ln>
            <a:noFill/>
          </a:ln>
        </p:spPr>
      </p:pic>
      <p:sp>
        <p:nvSpPr>
          <p:cNvPr id="1739" name="Google Shape;1739;p1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740" name="Google Shape;1740;p14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741" name="Google Shape;1741;p148"/>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742" name="Google Shape;1742;p148"/>
          <p:cNvPicPr preferRelativeResize="0"/>
          <p:nvPr/>
        </p:nvPicPr>
        <p:blipFill>
          <a:blip r:embed="rId5">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46" name="Shape 1746"/>
        <p:cNvGrpSpPr/>
        <p:nvPr/>
      </p:nvGrpSpPr>
      <p:grpSpPr>
        <a:xfrm>
          <a:off x="0" y="0"/>
          <a:ext cx="0" cy="0"/>
          <a:chOff x="0" y="0"/>
          <a:chExt cx="0" cy="0"/>
        </a:xfrm>
      </p:grpSpPr>
      <p:sp>
        <p:nvSpPr>
          <p:cNvPr id="1747" name="Google Shape;1747;p1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a:ea typeface="Roboto Condensed"/>
                <a:cs typeface="Roboto Condensed"/>
                <a:sym typeface="Roboto Condensed"/>
              </a:rPr>
              <a:t>Stupid Human Tricks I: Picking and Packing</a:t>
            </a:r>
            <a:endParaRPr>
              <a:latin typeface="Roboto Condensed"/>
              <a:ea typeface="Roboto Condensed"/>
              <a:cs typeface="Roboto Condensed"/>
              <a:sym typeface="Roboto Condensed"/>
            </a:endParaRPr>
          </a:p>
        </p:txBody>
      </p:sp>
      <p:sp>
        <p:nvSpPr>
          <p:cNvPr id="1748" name="Google Shape;1748;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Condensed"/>
              <a:buChar char="●"/>
            </a:pPr>
            <a:r>
              <a:rPr lang="en">
                <a:latin typeface="Roboto Condensed"/>
                <a:ea typeface="Roboto Condensed"/>
                <a:cs typeface="Roboto Condensed"/>
                <a:sym typeface="Roboto Condensed"/>
              </a:rPr>
              <a:t>In-Class demonstration with volunteers</a:t>
            </a:r>
            <a:endParaRPr>
              <a:latin typeface="Roboto Condensed"/>
              <a:ea typeface="Roboto Condensed"/>
              <a:cs typeface="Roboto Condensed"/>
              <a:sym typeface="Roboto Condensed"/>
            </a:endParaRPr>
          </a:p>
          <a:p>
            <a:pPr indent="-342900" lvl="0" marL="457200" rtl="0" algn="l">
              <a:spcBef>
                <a:spcPts val="0"/>
              </a:spcBef>
              <a:spcAft>
                <a:spcPts val="0"/>
              </a:spcAft>
              <a:buSzPts val="1800"/>
              <a:buFont typeface="Roboto Condensed"/>
              <a:buChar char="●"/>
            </a:pPr>
            <a:r>
              <a:rPr lang="en">
                <a:latin typeface="Roboto Condensed"/>
                <a:ea typeface="Roboto Condensed"/>
                <a:cs typeface="Roboto Condensed"/>
                <a:sym typeface="Roboto Condensed"/>
              </a:rPr>
              <a:t>Task 1: Pick and pack objects from one bin to another with two hands</a:t>
            </a:r>
            <a:endParaRPr>
              <a:latin typeface="Roboto Condensed"/>
              <a:ea typeface="Roboto Condensed"/>
              <a:cs typeface="Roboto Condensed"/>
              <a:sym typeface="Roboto Condensed"/>
            </a:endParaRPr>
          </a:p>
          <a:p>
            <a:pPr indent="-342900" lvl="0" marL="457200" rtl="0" algn="l">
              <a:spcBef>
                <a:spcPts val="0"/>
              </a:spcBef>
              <a:spcAft>
                <a:spcPts val="0"/>
              </a:spcAft>
              <a:buSzPts val="1800"/>
              <a:buFont typeface="Roboto Condensed"/>
              <a:buChar char="●"/>
            </a:pPr>
            <a:r>
              <a:rPr lang="en">
                <a:latin typeface="Roboto Condensed"/>
                <a:ea typeface="Roboto Condensed"/>
                <a:cs typeface="Roboto Condensed"/>
                <a:sym typeface="Roboto Condensed"/>
              </a:rPr>
              <a:t>Task 2: Use just one hand</a:t>
            </a:r>
            <a:endParaRPr>
              <a:latin typeface="Roboto Condensed"/>
              <a:ea typeface="Roboto Condensed"/>
              <a:cs typeface="Roboto Condensed"/>
              <a:sym typeface="Roboto Condensed"/>
            </a:endParaRPr>
          </a:p>
          <a:p>
            <a:pPr indent="-342900" lvl="0" marL="457200" rtl="0" algn="l">
              <a:spcBef>
                <a:spcPts val="0"/>
              </a:spcBef>
              <a:spcAft>
                <a:spcPts val="0"/>
              </a:spcAft>
              <a:buSzPts val="1800"/>
              <a:buFont typeface="Roboto Condensed"/>
              <a:buChar char="●"/>
            </a:pPr>
            <a:r>
              <a:rPr lang="en">
                <a:latin typeface="Roboto Condensed"/>
                <a:ea typeface="Roboto Condensed"/>
                <a:cs typeface="Roboto Condensed"/>
                <a:sym typeface="Roboto Condensed"/>
              </a:rPr>
              <a:t>Task 3: Use one hand with only two fingers (thumb and index finger)</a:t>
            </a:r>
            <a:endParaRPr>
              <a:latin typeface="Roboto Condensed"/>
              <a:ea typeface="Roboto Condensed"/>
              <a:cs typeface="Roboto Condensed"/>
              <a:sym typeface="Roboto Condensed"/>
            </a:endParaRPr>
          </a:p>
          <a:p>
            <a:pPr indent="-342900" lvl="0" marL="457200" rtl="0" algn="l">
              <a:spcBef>
                <a:spcPts val="0"/>
              </a:spcBef>
              <a:spcAft>
                <a:spcPts val="0"/>
              </a:spcAft>
              <a:buSzPts val="1800"/>
              <a:buFont typeface="Roboto Condensed"/>
              <a:buChar char="●"/>
            </a:pPr>
            <a:r>
              <a:rPr lang="en">
                <a:latin typeface="Roboto Condensed"/>
                <a:ea typeface="Roboto Condensed"/>
                <a:cs typeface="Roboto Condensed"/>
                <a:sym typeface="Roboto Condensed"/>
              </a:rPr>
              <a:t>Task 4: Use one hand, all fingers, but blindfolded</a:t>
            </a:r>
            <a:endParaRPr>
              <a:latin typeface="Roboto Condensed"/>
              <a:ea typeface="Roboto Condensed"/>
              <a:cs typeface="Roboto Condensed"/>
              <a:sym typeface="Roboto Condensed"/>
            </a:endParaRPr>
          </a:p>
          <a:p>
            <a:pPr indent="-342900" lvl="0" marL="457200" rtl="0" algn="l">
              <a:spcBef>
                <a:spcPts val="0"/>
              </a:spcBef>
              <a:spcAft>
                <a:spcPts val="0"/>
              </a:spcAft>
              <a:buSzPts val="1800"/>
              <a:buFont typeface="Roboto Condensed"/>
              <a:buChar char="●"/>
            </a:pPr>
            <a:r>
              <a:rPr lang="en">
                <a:latin typeface="Roboto Condensed"/>
                <a:ea typeface="Roboto Condensed"/>
                <a:cs typeface="Roboto Condensed"/>
                <a:sym typeface="Roboto Condensed"/>
              </a:rPr>
              <a:t>Conclusion: Humans are </a:t>
            </a:r>
            <a:r>
              <a:rPr i="1" lang="en">
                <a:latin typeface="Roboto Condensed"/>
                <a:ea typeface="Roboto Condensed"/>
                <a:cs typeface="Roboto Condensed"/>
                <a:sym typeface="Roboto Condensed"/>
              </a:rPr>
              <a:t>way better</a:t>
            </a:r>
            <a:r>
              <a:rPr lang="en">
                <a:latin typeface="Roboto Condensed"/>
                <a:ea typeface="Roboto Condensed"/>
                <a:cs typeface="Roboto Condensed"/>
                <a:sym typeface="Roboto Condensed"/>
              </a:rPr>
              <a:t> at picking and packing than this robot!</a:t>
            </a:r>
            <a:endParaRPr>
              <a:latin typeface="Roboto Condensed"/>
              <a:ea typeface="Roboto Condensed"/>
              <a:cs typeface="Roboto Condensed"/>
              <a:sym typeface="Roboto Condensed"/>
            </a:endParaRPr>
          </a:p>
        </p:txBody>
      </p:sp>
      <p:sp>
        <p:nvSpPr>
          <p:cNvPr id="1749" name="Google Shape;1749;p1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750" name="Google Shape;1750;p14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751" name="Google Shape;1751;p14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752" name="Google Shape;1752;p149"/>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753" name="Google Shape;1753;p149"/>
          <p:cNvPicPr preferRelativeResize="0"/>
          <p:nvPr/>
        </p:nvPicPr>
        <p:blipFill>
          <a:blip r:embed="rId3">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Making Robots Generalizable</a:t>
            </a:r>
            <a:endParaRPr>
              <a:solidFill>
                <a:srgbClr val="980000"/>
              </a:solidFill>
              <a:latin typeface="Roboto Condensed"/>
              <a:ea typeface="Roboto Condensed"/>
              <a:cs typeface="Roboto Condensed"/>
              <a:sym typeface="Roboto Condensed"/>
            </a:endParaRPr>
          </a:p>
        </p:txBody>
      </p:sp>
      <p:sp>
        <p:nvSpPr>
          <p:cNvPr id="204" name="Google Shape;20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lnSpc>
                <a:spcPct val="150000"/>
              </a:lnSpc>
              <a:spcBef>
                <a:spcPts val="160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A major goal is to build robots with flexible, </a:t>
            </a:r>
            <a:r>
              <a:rPr b="1" lang="en">
                <a:solidFill>
                  <a:srgbClr val="000000"/>
                </a:solidFill>
                <a:latin typeface="Roboto Condensed"/>
                <a:ea typeface="Roboto Condensed"/>
                <a:cs typeface="Roboto Condensed"/>
                <a:sym typeface="Roboto Condensed"/>
              </a:rPr>
              <a:t>generalizable</a:t>
            </a:r>
            <a:r>
              <a:rPr lang="en">
                <a:solidFill>
                  <a:srgbClr val="000000"/>
                </a:solidFill>
                <a:latin typeface="Roboto Condensed Light"/>
                <a:ea typeface="Roboto Condensed Light"/>
                <a:cs typeface="Roboto Condensed Light"/>
                <a:sym typeface="Roboto Condensed Light"/>
              </a:rPr>
              <a:t> grasping + manipulation skills</a:t>
            </a:r>
            <a:endParaRPr>
              <a:solidFill>
                <a:srgbClr val="000000"/>
              </a:solidFill>
              <a:latin typeface="Roboto Condensed Light"/>
              <a:ea typeface="Roboto Condensed Light"/>
              <a:cs typeface="Roboto Condensed Light"/>
              <a:sym typeface="Roboto Condensed Light"/>
            </a:endParaRPr>
          </a:p>
          <a:p>
            <a:pPr indent="-342900" lvl="0" marL="457200" rtl="0" algn="l">
              <a:lnSpc>
                <a:spcPct val="150000"/>
              </a:lnSpc>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Challenging technical aspects of expanding out of controlled industrial environment</a:t>
            </a:r>
            <a:endParaRPr>
              <a:solidFill>
                <a:srgbClr val="000000"/>
              </a:solidFill>
              <a:latin typeface="Roboto Condensed Light"/>
              <a:ea typeface="Roboto Condensed Light"/>
              <a:cs typeface="Roboto Condensed Light"/>
              <a:sym typeface="Roboto Condensed Light"/>
            </a:endParaRPr>
          </a:p>
          <a:p>
            <a:pPr indent="-317500" lvl="1" marL="914400" rtl="0" algn="l">
              <a:lnSpc>
                <a:spcPct val="150000"/>
              </a:lnSpc>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Huge control space</a:t>
            </a:r>
            <a:endParaRPr>
              <a:solidFill>
                <a:srgbClr val="000000"/>
              </a:solidFill>
              <a:latin typeface="Roboto Condensed Light"/>
              <a:ea typeface="Roboto Condensed Light"/>
              <a:cs typeface="Roboto Condensed Light"/>
              <a:sym typeface="Roboto Condensed Light"/>
            </a:endParaRPr>
          </a:p>
          <a:p>
            <a:pPr indent="-317500" lvl="1" marL="914400" rtl="0" algn="l">
              <a:lnSpc>
                <a:spcPct val="150000"/>
              </a:lnSpc>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Huge variety of objects in the world</a:t>
            </a:r>
            <a:endParaRPr>
              <a:solidFill>
                <a:srgbClr val="000000"/>
              </a:solidFill>
              <a:latin typeface="Roboto Condensed Light"/>
              <a:ea typeface="Roboto Condensed Light"/>
              <a:cs typeface="Roboto Condensed Light"/>
              <a:sym typeface="Roboto Condensed Light"/>
            </a:endParaRPr>
          </a:p>
          <a:p>
            <a:pPr indent="-317500" lvl="1" marL="914400" rtl="0" algn="l">
              <a:lnSpc>
                <a:spcPct val="150000"/>
              </a:lnSpc>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Huge variety of domains</a:t>
            </a:r>
            <a:endParaRPr>
              <a:solidFill>
                <a:srgbClr val="000000"/>
              </a:solidFill>
              <a:latin typeface="Roboto Condensed Light"/>
              <a:ea typeface="Roboto Condensed Light"/>
              <a:cs typeface="Roboto Condensed Light"/>
              <a:sym typeface="Roboto Condensed Light"/>
            </a:endParaRPr>
          </a:p>
          <a:p>
            <a:pPr indent="0" lvl="0" marL="457200" rtl="0" algn="l">
              <a:lnSpc>
                <a:spcPct val="150000"/>
              </a:lnSpc>
              <a:spcBef>
                <a:spcPts val="1600"/>
              </a:spcBef>
              <a:spcAft>
                <a:spcPts val="1600"/>
              </a:spcAft>
              <a:buNone/>
            </a:pPr>
            <a:r>
              <a:t/>
            </a:r>
            <a:endParaRPr b="1">
              <a:solidFill>
                <a:srgbClr val="000000"/>
              </a:solidFill>
              <a:latin typeface="Roboto Condensed"/>
              <a:ea typeface="Roboto Condensed"/>
              <a:cs typeface="Roboto Condensed"/>
              <a:sym typeface="Roboto Condensed"/>
            </a:endParaRPr>
          </a:p>
        </p:txBody>
      </p:sp>
      <p:sp>
        <p:nvSpPr>
          <p:cNvPr id="205" name="Google Shape;20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206" name="Google Shape;206;p2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207" name="Google Shape;207;p2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208" name="Google Shape;208;p26"/>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209" name="Google Shape;209;p26"/>
          <p:cNvPicPr preferRelativeResize="0"/>
          <p:nvPr/>
        </p:nvPicPr>
        <p:blipFill>
          <a:blip r:embed="rId3">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Background</a:t>
            </a:r>
            <a:r>
              <a:rPr lang="en">
                <a:latin typeface="Roboto Condensed Light"/>
                <a:ea typeface="Roboto Condensed Light"/>
                <a:cs typeface="Roboto Condensed Light"/>
                <a:sym typeface="Roboto Condensed Light"/>
              </a:rPr>
              <a:t>: </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Light"/>
                <a:ea typeface="Roboto Condensed Light"/>
                <a:cs typeface="Roboto Condensed Light"/>
                <a:sym typeface="Roboto Condensed Light"/>
              </a:rPr>
              <a:t>Grasping and Manipulation</a:t>
            </a:r>
            <a:endParaRPr>
              <a:latin typeface="Roboto Condensed Light"/>
              <a:ea typeface="Roboto Condensed Light"/>
              <a:cs typeface="Roboto Condensed Light"/>
              <a:sym typeface="Roboto Condensed Light"/>
            </a:endParaRPr>
          </a:p>
        </p:txBody>
      </p:sp>
      <p:sp>
        <p:nvSpPr>
          <p:cNvPr id="215" name="Google Shape;21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2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Grasping </a:t>
            </a:r>
            <a:endParaRPr>
              <a:latin typeface="Roboto Condensed Light"/>
              <a:ea typeface="Roboto Condensed Light"/>
              <a:cs typeface="Roboto Condensed Light"/>
              <a:sym typeface="Roboto Condensed Light"/>
            </a:endParaRPr>
          </a:p>
        </p:txBody>
      </p:sp>
      <p:sp>
        <p:nvSpPr>
          <p:cNvPr id="221" name="Google Shape;221;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Visualizing the Robotics Grasping Challenge</a:t>
            </a:r>
            <a:endParaRPr>
              <a:solidFill>
                <a:srgbClr val="980000"/>
              </a:solidFill>
              <a:latin typeface="Roboto Condensed"/>
              <a:ea typeface="Roboto Condensed"/>
              <a:cs typeface="Roboto Condensed"/>
              <a:sym typeface="Roboto Condensed"/>
            </a:endParaRPr>
          </a:p>
        </p:txBody>
      </p:sp>
      <p:pic>
        <p:nvPicPr>
          <p:cNvPr id="227" name="Google Shape;227;p29"/>
          <p:cNvPicPr preferRelativeResize="0"/>
          <p:nvPr/>
        </p:nvPicPr>
        <p:blipFill rotWithShape="1">
          <a:blip r:embed="rId3">
            <a:alphaModFix/>
          </a:blip>
          <a:srcRect b="1695" l="17996" r="34279" t="17931"/>
          <a:stretch/>
        </p:blipFill>
        <p:spPr>
          <a:xfrm>
            <a:off x="2882800" y="1090800"/>
            <a:ext cx="3378398" cy="3555900"/>
          </a:xfrm>
          <a:prstGeom prst="rect">
            <a:avLst/>
          </a:prstGeom>
          <a:noFill/>
          <a:ln>
            <a:noFill/>
          </a:ln>
        </p:spPr>
      </p:pic>
      <p:sp>
        <p:nvSpPr>
          <p:cNvPr id="228" name="Google Shape;228;p29"/>
          <p:cNvSpPr txBox="1"/>
          <p:nvPr/>
        </p:nvSpPr>
        <p:spPr>
          <a:xfrm>
            <a:off x="6025125" y="4186475"/>
            <a:ext cx="1373700" cy="3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Condensed Light"/>
                <a:ea typeface="Roboto Condensed Light"/>
                <a:cs typeface="Roboto Condensed Light"/>
                <a:sym typeface="Roboto Condensed Light"/>
              </a:rPr>
              <a:t>Bohg et al., 2014</a:t>
            </a:r>
            <a:endParaRPr>
              <a:latin typeface="Roboto Condensed Light"/>
              <a:ea typeface="Roboto Condensed Light"/>
              <a:cs typeface="Roboto Condensed Light"/>
              <a:sym typeface="Roboto Condensed Light"/>
            </a:endParaRPr>
          </a:p>
        </p:txBody>
      </p:sp>
      <p:cxnSp>
        <p:nvCxnSpPr>
          <p:cNvPr id="229" name="Google Shape;229;p2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230" name="Google Shape;230;p2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231" name="Google Shape;231;p29"/>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pic>
        <p:nvPicPr>
          <p:cNvPr descr="Image result for harvard seas" id="232" name="Google Shape;232;p29"/>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233" name="Google Shape;23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Grasp Synthesis:</a:t>
            </a:r>
            <a:r>
              <a:rPr lang="en" sz="2600">
                <a:solidFill>
                  <a:srgbClr val="980000"/>
                </a:solidFill>
                <a:latin typeface="Roboto Condensed"/>
                <a:ea typeface="Roboto Condensed"/>
                <a:cs typeface="Roboto Condensed"/>
                <a:sym typeface="Roboto Condensed"/>
              </a:rPr>
              <a:t> Analytical vs. Data-Driven</a:t>
            </a:r>
            <a:endParaRPr sz="2600">
              <a:solidFill>
                <a:srgbClr val="980000"/>
              </a:solidFill>
              <a:latin typeface="Roboto Condensed"/>
              <a:ea typeface="Roboto Condensed"/>
              <a:cs typeface="Roboto Condensed"/>
              <a:sym typeface="Roboto Condensed"/>
            </a:endParaRPr>
          </a:p>
        </p:txBody>
      </p:sp>
      <p:sp>
        <p:nvSpPr>
          <p:cNvPr id="239" name="Google Shape;239;p30"/>
          <p:cNvSpPr txBox="1"/>
          <p:nvPr>
            <p:ph idx="1" type="body"/>
          </p:nvPr>
        </p:nvSpPr>
        <p:spPr>
          <a:xfrm>
            <a:off x="3828400" y="1152475"/>
            <a:ext cx="50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Analytical</a:t>
            </a:r>
            <a:r>
              <a:rPr lang="en">
                <a:solidFill>
                  <a:srgbClr val="000000"/>
                </a:solidFill>
                <a:latin typeface="Roboto Condensed Light"/>
                <a:ea typeface="Roboto Condensed Light"/>
                <a:cs typeface="Roboto Condensed Light"/>
                <a:sym typeface="Roboto Condensed Light"/>
              </a:rPr>
              <a:t> → Creating kinematic and dynamic models to apply to grasping </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 Good for tasks that where object positions and environments are predictable </a:t>
            </a:r>
            <a:endParaRPr>
              <a:solidFill>
                <a:srgbClr val="D9D9D9"/>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 Inaccurate models + noisy sensors leads to lots of positioning errors</a:t>
            </a:r>
            <a:endParaRPr>
              <a:solidFill>
                <a:srgbClr val="D9D9D9"/>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Dominated the field until early 2000s </a:t>
            </a:r>
            <a:endParaRPr>
              <a:solidFill>
                <a:srgbClr val="D9D9D9"/>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grpSp>
        <p:nvGrpSpPr>
          <p:cNvPr id="240" name="Google Shape;240;p30"/>
          <p:cNvGrpSpPr/>
          <p:nvPr/>
        </p:nvGrpSpPr>
        <p:grpSpPr>
          <a:xfrm>
            <a:off x="345306" y="1072137"/>
            <a:ext cx="3156753" cy="3470042"/>
            <a:chOff x="2260875" y="916262"/>
            <a:chExt cx="3694702" cy="3975759"/>
          </a:xfrm>
        </p:grpSpPr>
        <p:pic>
          <p:nvPicPr>
            <p:cNvPr id="241" name="Google Shape;241;p30"/>
            <p:cNvPicPr preferRelativeResize="0"/>
            <p:nvPr/>
          </p:nvPicPr>
          <p:blipFill rotWithShape="1">
            <a:blip r:embed="rId3">
              <a:alphaModFix/>
            </a:blip>
            <a:srcRect b="1695" l="17996" r="34279" t="17931"/>
            <a:stretch/>
          </p:blipFill>
          <p:spPr>
            <a:xfrm>
              <a:off x="2260875" y="916262"/>
              <a:ext cx="3694702" cy="3888826"/>
            </a:xfrm>
            <a:prstGeom prst="rect">
              <a:avLst/>
            </a:prstGeom>
            <a:noFill/>
            <a:ln>
              <a:noFill/>
            </a:ln>
          </p:spPr>
        </p:pic>
        <p:sp>
          <p:nvSpPr>
            <p:cNvPr id="242" name="Google Shape;242;p30"/>
            <p:cNvSpPr/>
            <p:nvPr/>
          </p:nvSpPr>
          <p:spPr>
            <a:xfrm>
              <a:off x="3093299" y="2188250"/>
              <a:ext cx="2179790" cy="2703771"/>
            </a:xfrm>
            <a:custGeom>
              <a:rect b="b" l="l" r="r" t="t"/>
              <a:pathLst>
                <a:path extrusionOk="0" h="106784" w="93054">
                  <a:moveTo>
                    <a:pt x="30913" y="67586"/>
                  </a:moveTo>
                  <a:cubicBezTo>
                    <a:pt x="35035" y="79953"/>
                    <a:pt x="33101" y="96543"/>
                    <a:pt x="43280" y="104687"/>
                  </a:cubicBezTo>
                  <a:cubicBezTo>
                    <a:pt x="45238" y="106253"/>
                    <a:pt x="48267" y="105316"/>
                    <a:pt x="50700" y="105924"/>
                  </a:cubicBezTo>
                  <a:cubicBezTo>
                    <a:pt x="65769" y="109688"/>
                    <a:pt x="87526" y="99944"/>
                    <a:pt x="92440" y="85209"/>
                  </a:cubicBezTo>
                  <a:cubicBezTo>
                    <a:pt x="97171" y="71024"/>
                    <a:pt x="71567" y="63342"/>
                    <a:pt x="64304" y="50272"/>
                  </a:cubicBezTo>
                  <a:cubicBezTo>
                    <a:pt x="58019" y="38962"/>
                    <a:pt x="56863" y="25443"/>
                    <a:pt x="51937" y="13479"/>
                  </a:cubicBezTo>
                  <a:cubicBezTo>
                    <a:pt x="50673" y="10410"/>
                    <a:pt x="50199" y="6586"/>
                    <a:pt x="47608" y="4513"/>
                  </a:cubicBezTo>
                  <a:cubicBezTo>
                    <a:pt x="39782" y="-1749"/>
                    <a:pt x="27256" y="-402"/>
                    <a:pt x="17618" y="2349"/>
                  </a:cubicBezTo>
                  <a:cubicBezTo>
                    <a:pt x="12478" y="3816"/>
                    <a:pt x="11617" y="11196"/>
                    <a:pt x="8652" y="15643"/>
                  </a:cubicBezTo>
                  <a:cubicBezTo>
                    <a:pt x="5553" y="20291"/>
                    <a:pt x="-1462" y="24875"/>
                    <a:pt x="304" y="30175"/>
                  </a:cubicBezTo>
                  <a:cubicBezTo>
                    <a:pt x="2124" y="35637"/>
                    <a:pt x="8765" y="38046"/>
                    <a:pt x="12362" y="42542"/>
                  </a:cubicBezTo>
                  <a:cubicBezTo>
                    <a:pt x="16757" y="48035"/>
                    <a:pt x="17864" y="56253"/>
                    <a:pt x="23492" y="60475"/>
                  </a:cubicBezTo>
                  <a:cubicBezTo>
                    <a:pt x="26765" y="62930"/>
                    <a:pt x="31531" y="65659"/>
                    <a:pt x="31531" y="69750"/>
                  </a:cubicBezTo>
                </a:path>
              </a:pathLst>
            </a:custGeom>
            <a:noFill/>
            <a:ln cap="flat" cmpd="sng" w="28575">
              <a:solidFill>
                <a:srgbClr val="FF0000"/>
              </a:solidFill>
              <a:prstDash val="solid"/>
              <a:round/>
              <a:headEnd len="med" w="med" type="none"/>
              <a:tailEnd len="med" w="med" type="none"/>
            </a:ln>
          </p:spPr>
        </p:sp>
      </p:grpSp>
      <p:cxnSp>
        <p:nvCxnSpPr>
          <p:cNvPr id="243" name="Google Shape;243;p3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244" name="Google Shape;244;p30"/>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245" name="Google Shape;245;p30"/>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246" name="Google Shape;246;p30"/>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247" name="Google Shape;247;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Grasp Synthesis:</a:t>
            </a:r>
            <a:r>
              <a:rPr lang="en" sz="2600">
                <a:solidFill>
                  <a:srgbClr val="980000"/>
                </a:solidFill>
                <a:latin typeface="Roboto Condensed"/>
                <a:ea typeface="Roboto Condensed"/>
                <a:cs typeface="Roboto Condensed"/>
                <a:sym typeface="Roboto Condensed"/>
              </a:rPr>
              <a:t> Analytical vs. Data-Driven</a:t>
            </a:r>
            <a:endParaRPr sz="2600">
              <a:solidFill>
                <a:srgbClr val="980000"/>
              </a:solidFill>
              <a:latin typeface="Roboto Condensed"/>
              <a:ea typeface="Roboto Condensed"/>
              <a:cs typeface="Roboto Condensed"/>
              <a:sym typeface="Roboto Condensed"/>
            </a:endParaRPr>
          </a:p>
        </p:txBody>
      </p:sp>
      <p:sp>
        <p:nvSpPr>
          <p:cNvPr id="253" name="Google Shape;253;p31"/>
          <p:cNvSpPr txBox="1"/>
          <p:nvPr>
            <p:ph idx="1" type="body"/>
          </p:nvPr>
        </p:nvSpPr>
        <p:spPr>
          <a:xfrm>
            <a:off x="3828400" y="1152475"/>
            <a:ext cx="50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Analytical</a:t>
            </a:r>
            <a:r>
              <a:rPr lang="en">
                <a:solidFill>
                  <a:srgbClr val="000000"/>
                </a:solidFill>
                <a:latin typeface="Roboto Condensed Light"/>
                <a:ea typeface="Roboto Condensed Light"/>
                <a:cs typeface="Roboto Condensed Light"/>
                <a:sym typeface="Roboto Condensed Light"/>
              </a:rPr>
              <a:t> → Creating kinematic and dynamic models to apply to grasping </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Good for tasks that where object positions and environments are predictable </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 Inaccurate models + noisy sensors leads to lots of positioning errors</a:t>
            </a:r>
            <a:endParaRPr>
              <a:solidFill>
                <a:srgbClr val="D9D9D9"/>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Dominated the field until early 2000s </a:t>
            </a:r>
            <a:endParaRPr>
              <a:solidFill>
                <a:srgbClr val="D9D9D9"/>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grpSp>
        <p:nvGrpSpPr>
          <p:cNvPr id="254" name="Google Shape;254;p31"/>
          <p:cNvGrpSpPr/>
          <p:nvPr/>
        </p:nvGrpSpPr>
        <p:grpSpPr>
          <a:xfrm>
            <a:off x="345306" y="1072137"/>
            <a:ext cx="3156753" cy="3470042"/>
            <a:chOff x="2260875" y="916262"/>
            <a:chExt cx="3694702" cy="3975759"/>
          </a:xfrm>
        </p:grpSpPr>
        <p:pic>
          <p:nvPicPr>
            <p:cNvPr id="255" name="Google Shape;255;p31"/>
            <p:cNvPicPr preferRelativeResize="0"/>
            <p:nvPr/>
          </p:nvPicPr>
          <p:blipFill rotWithShape="1">
            <a:blip r:embed="rId3">
              <a:alphaModFix/>
            </a:blip>
            <a:srcRect b="1695" l="17996" r="34279" t="17931"/>
            <a:stretch/>
          </p:blipFill>
          <p:spPr>
            <a:xfrm>
              <a:off x="2260875" y="916262"/>
              <a:ext cx="3694702" cy="3888826"/>
            </a:xfrm>
            <a:prstGeom prst="rect">
              <a:avLst/>
            </a:prstGeom>
            <a:noFill/>
            <a:ln>
              <a:noFill/>
            </a:ln>
          </p:spPr>
        </p:pic>
        <p:sp>
          <p:nvSpPr>
            <p:cNvPr id="256" name="Google Shape;256;p31"/>
            <p:cNvSpPr/>
            <p:nvPr/>
          </p:nvSpPr>
          <p:spPr>
            <a:xfrm>
              <a:off x="3093299" y="2188250"/>
              <a:ext cx="2179790" cy="2703771"/>
            </a:xfrm>
            <a:custGeom>
              <a:rect b="b" l="l" r="r" t="t"/>
              <a:pathLst>
                <a:path extrusionOk="0" h="106784" w="93054">
                  <a:moveTo>
                    <a:pt x="30913" y="67586"/>
                  </a:moveTo>
                  <a:cubicBezTo>
                    <a:pt x="35035" y="79953"/>
                    <a:pt x="33101" y="96543"/>
                    <a:pt x="43280" y="104687"/>
                  </a:cubicBezTo>
                  <a:cubicBezTo>
                    <a:pt x="45238" y="106253"/>
                    <a:pt x="48267" y="105316"/>
                    <a:pt x="50700" y="105924"/>
                  </a:cubicBezTo>
                  <a:cubicBezTo>
                    <a:pt x="65769" y="109688"/>
                    <a:pt x="87526" y="99944"/>
                    <a:pt x="92440" y="85209"/>
                  </a:cubicBezTo>
                  <a:cubicBezTo>
                    <a:pt x="97171" y="71024"/>
                    <a:pt x="71567" y="63342"/>
                    <a:pt x="64304" y="50272"/>
                  </a:cubicBezTo>
                  <a:cubicBezTo>
                    <a:pt x="58019" y="38962"/>
                    <a:pt x="56863" y="25443"/>
                    <a:pt x="51937" y="13479"/>
                  </a:cubicBezTo>
                  <a:cubicBezTo>
                    <a:pt x="50673" y="10410"/>
                    <a:pt x="50199" y="6586"/>
                    <a:pt x="47608" y="4513"/>
                  </a:cubicBezTo>
                  <a:cubicBezTo>
                    <a:pt x="39782" y="-1749"/>
                    <a:pt x="27256" y="-402"/>
                    <a:pt x="17618" y="2349"/>
                  </a:cubicBezTo>
                  <a:cubicBezTo>
                    <a:pt x="12478" y="3816"/>
                    <a:pt x="11617" y="11196"/>
                    <a:pt x="8652" y="15643"/>
                  </a:cubicBezTo>
                  <a:cubicBezTo>
                    <a:pt x="5553" y="20291"/>
                    <a:pt x="-1462" y="24875"/>
                    <a:pt x="304" y="30175"/>
                  </a:cubicBezTo>
                  <a:cubicBezTo>
                    <a:pt x="2124" y="35637"/>
                    <a:pt x="8765" y="38046"/>
                    <a:pt x="12362" y="42542"/>
                  </a:cubicBezTo>
                  <a:cubicBezTo>
                    <a:pt x="16757" y="48035"/>
                    <a:pt x="17864" y="56253"/>
                    <a:pt x="23492" y="60475"/>
                  </a:cubicBezTo>
                  <a:cubicBezTo>
                    <a:pt x="26765" y="62930"/>
                    <a:pt x="31531" y="65659"/>
                    <a:pt x="31531" y="69750"/>
                  </a:cubicBezTo>
                </a:path>
              </a:pathLst>
            </a:custGeom>
            <a:noFill/>
            <a:ln cap="flat" cmpd="sng" w="28575">
              <a:solidFill>
                <a:srgbClr val="FF0000"/>
              </a:solidFill>
              <a:prstDash val="solid"/>
              <a:round/>
              <a:headEnd len="med" w="med" type="none"/>
              <a:tailEnd len="med" w="med" type="none"/>
            </a:ln>
          </p:spPr>
        </p:sp>
      </p:grpSp>
      <p:cxnSp>
        <p:nvCxnSpPr>
          <p:cNvPr id="257" name="Google Shape;257;p3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258" name="Google Shape;258;p31"/>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259" name="Google Shape;259;p31"/>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260" name="Google Shape;260;p31"/>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261" name="Google Shape;26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Outline</a:t>
            </a:r>
            <a:endParaRPr>
              <a:solidFill>
                <a:srgbClr val="980000"/>
              </a:solidFill>
              <a:latin typeface="Roboto Condensed"/>
              <a:ea typeface="Roboto Condensed"/>
              <a:cs typeface="Roboto Condensed"/>
              <a:sym typeface="Roboto Condensed"/>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Light"/>
                <a:ea typeface="Roboto Condensed Light"/>
                <a:cs typeface="Roboto Condensed Light"/>
                <a:sym typeface="Roboto Condensed Light"/>
              </a:rPr>
              <a:t>Background and Motivation</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chemeClr val="dk1"/>
              </a:buClr>
              <a:buSzPts val="18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Learning Hand-Eye Coordination for Robot Grasping with DL and Large-Scale Data Collection (Google)</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Light"/>
                <a:ea typeface="Roboto Condensed Light"/>
                <a:cs typeface="Roboto Condensed Light"/>
                <a:sym typeface="Roboto Condensed Light"/>
              </a:rPr>
              <a:t>Learning Dexterous In-Hand Manipulation (OpenAI)</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Contributions, Context, Limitations, Future Work</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Light"/>
                <a:ea typeface="Roboto Condensed Light"/>
                <a:cs typeface="Roboto Condensed Light"/>
                <a:sym typeface="Roboto Condensed Light"/>
              </a:rPr>
              <a:t>Questions</a:t>
            </a:r>
            <a:endParaRPr>
              <a:solidFill>
                <a:srgbClr val="000000"/>
              </a:solidFill>
              <a:latin typeface="Roboto Condensed Light"/>
              <a:ea typeface="Roboto Condensed Light"/>
              <a:cs typeface="Roboto Condensed Light"/>
              <a:sym typeface="Roboto Condensed Light"/>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65" name="Google Shape;65;p1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66" name="Google Shape;66;p1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67" name="Google Shape;67;p14"/>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68" name="Google Shape;68;p14"/>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Grasp Synthesis:</a:t>
            </a:r>
            <a:r>
              <a:rPr lang="en" sz="2600">
                <a:solidFill>
                  <a:srgbClr val="980000"/>
                </a:solidFill>
                <a:latin typeface="Roboto Condensed"/>
                <a:ea typeface="Roboto Condensed"/>
                <a:cs typeface="Roboto Condensed"/>
                <a:sym typeface="Roboto Condensed"/>
              </a:rPr>
              <a:t> Analytical vs. Data-Driven</a:t>
            </a:r>
            <a:endParaRPr sz="2600">
              <a:solidFill>
                <a:srgbClr val="980000"/>
              </a:solidFill>
              <a:latin typeface="Roboto Condensed"/>
              <a:ea typeface="Roboto Condensed"/>
              <a:cs typeface="Roboto Condensed"/>
              <a:sym typeface="Roboto Condensed"/>
            </a:endParaRPr>
          </a:p>
        </p:txBody>
      </p:sp>
      <p:sp>
        <p:nvSpPr>
          <p:cNvPr id="267" name="Google Shape;267;p32"/>
          <p:cNvSpPr txBox="1"/>
          <p:nvPr>
            <p:ph idx="1" type="body"/>
          </p:nvPr>
        </p:nvSpPr>
        <p:spPr>
          <a:xfrm>
            <a:off x="3828400" y="1152475"/>
            <a:ext cx="50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Analytical</a:t>
            </a:r>
            <a:r>
              <a:rPr lang="en">
                <a:solidFill>
                  <a:srgbClr val="000000"/>
                </a:solidFill>
                <a:latin typeface="Roboto Condensed Light"/>
                <a:ea typeface="Roboto Condensed Light"/>
                <a:cs typeface="Roboto Condensed Light"/>
                <a:sym typeface="Roboto Condensed Light"/>
              </a:rPr>
              <a:t> → Creating kinematic and dynamic models to apply to grasping </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Good for tasks that where object positions and environments are predictable </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Inaccurate models + noisy sensors leads to lots of positioning errors</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Dominated the field until early 2000s</a:t>
            </a:r>
            <a:r>
              <a:rPr lang="en">
                <a:solidFill>
                  <a:srgbClr val="000000"/>
                </a:solidFill>
                <a:latin typeface="Roboto Condensed Light"/>
                <a:ea typeface="Roboto Condensed Light"/>
                <a:cs typeface="Roboto Condensed Light"/>
                <a:sym typeface="Roboto Condensed Light"/>
              </a:rPr>
              <a:t>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grpSp>
        <p:nvGrpSpPr>
          <p:cNvPr id="268" name="Google Shape;268;p32"/>
          <p:cNvGrpSpPr/>
          <p:nvPr/>
        </p:nvGrpSpPr>
        <p:grpSpPr>
          <a:xfrm>
            <a:off x="345306" y="1072137"/>
            <a:ext cx="3156753" cy="3470042"/>
            <a:chOff x="2260875" y="916262"/>
            <a:chExt cx="3694702" cy="3975759"/>
          </a:xfrm>
        </p:grpSpPr>
        <p:pic>
          <p:nvPicPr>
            <p:cNvPr id="269" name="Google Shape;269;p32"/>
            <p:cNvPicPr preferRelativeResize="0"/>
            <p:nvPr/>
          </p:nvPicPr>
          <p:blipFill rotWithShape="1">
            <a:blip r:embed="rId3">
              <a:alphaModFix/>
            </a:blip>
            <a:srcRect b="1695" l="17996" r="34279" t="17931"/>
            <a:stretch/>
          </p:blipFill>
          <p:spPr>
            <a:xfrm>
              <a:off x="2260875" y="916262"/>
              <a:ext cx="3694702" cy="3888826"/>
            </a:xfrm>
            <a:prstGeom prst="rect">
              <a:avLst/>
            </a:prstGeom>
            <a:noFill/>
            <a:ln>
              <a:noFill/>
            </a:ln>
          </p:spPr>
        </p:pic>
        <p:sp>
          <p:nvSpPr>
            <p:cNvPr id="270" name="Google Shape;270;p32"/>
            <p:cNvSpPr/>
            <p:nvPr/>
          </p:nvSpPr>
          <p:spPr>
            <a:xfrm>
              <a:off x="3093299" y="2188250"/>
              <a:ext cx="2179790" cy="2703771"/>
            </a:xfrm>
            <a:custGeom>
              <a:rect b="b" l="l" r="r" t="t"/>
              <a:pathLst>
                <a:path extrusionOk="0" h="106784" w="93054">
                  <a:moveTo>
                    <a:pt x="30913" y="67586"/>
                  </a:moveTo>
                  <a:cubicBezTo>
                    <a:pt x="35035" y="79953"/>
                    <a:pt x="33101" y="96543"/>
                    <a:pt x="43280" y="104687"/>
                  </a:cubicBezTo>
                  <a:cubicBezTo>
                    <a:pt x="45238" y="106253"/>
                    <a:pt x="48267" y="105316"/>
                    <a:pt x="50700" y="105924"/>
                  </a:cubicBezTo>
                  <a:cubicBezTo>
                    <a:pt x="65769" y="109688"/>
                    <a:pt x="87526" y="99944"/>
                    <a:pt x="92440" y="85209"/>
                  </a:cubicBezTo>
                  <a:cubicBezTo>
                    <a:pt x="97171" y="71024"/>
                    <a:pt x="71567" y="63342"/>
                    <a:pt x="64304" y="50272"/>
                  </a:cubicBezTo>
                  <a:cubicBezTo>
                    <a:pt x="58019" y="38962"/>
                    <a:pt x="56863" y="25443"/>
                    <a:pt x="51937" y="13479"/>
                  </a:cubicBezTo>
                  <a:cubicBezTo>
                    <a:pt x="50673" y="10410"/>
                    <a:pt x="50199" y="6586"/>
                    <a:pt x="47608" y="4513"/>
                  </a:cubicBezTo>
                  <a:cubicBezTo>
                    <a:pt x="39782" y="-1749"/>
                    <a:pt x="27256" y="-402"/>
                    <a:pt x="17618" y="2349"/>
                  </a:cubicBezTo>
                  <a:cubicBezTo>
                    <a:pt x="12478" y="3816"/>
                    <a:pt x="11617" y="11196"/>
                    <a:pt x="8652" y="15643"/>
                  </a:cubicBezTo>
                  <a:cubicBezTo>
                    <a:pt x="5553" y="20291"/>
                    <a:pt x="-1462" y="24875"/>
                    <a:pt x="304" y="30175"/>
                  </a:cubicBezTo>
                  <a:cubicBezTo>
                    <a:pt x="2124" y="35637"/>
                    <a:pt x="8765" y="38046"/>
                    <a:pt x="12362" y="42542"/>
                  </a:cubicBezTo>
                  <a:cubicBezTo>
                    <a:pt x="16757" y="48035"/>
                    <a:pt x="17864" y="56253"/>
                    <a:pt x="23492" y="60475"/>
                  </a:cubicBezTo>
                  <a:cubicBezTo>
                    <a:pt x="26765" y="62930"/>
                    <a:pt x="31531" y="65659"/>
                    <a:pt x="31531" y="69750"/>
                  </a:cubicBezTo>
                </a:path>
              </a:pathLst>
            </a:custGeom>
            <a:noFill/>
            <a:ln cap="flat" cmpd="sng" w="28575">
              <a:solidFill>
                <a:srgbClr val="FF0000"/>
              </a:solidFill>
              <a:prstDash val="solid"/>
              <a:round/>
              <a:headEnd len="med" w="med" type="none"/>
              <a:tailEnd len="med" w="med" type="none"/>
            </a:ln>
          </p:spPr>
        </p:sp>
      </p:grpSp>
      <p:cxnSp>
        <p:nvCxnSpPr>
          <p:cNvPr id="271" name="Google Shape;271;p3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272" name="Google Shape;272;p32"/>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273" name="Google Shape;273;p32"/>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274" name="Google Shape;274;p32"/>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275" name="Google Shape;275;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Grasp Synthesis:</a:t>
            </a:r>
            <a:r>
              <a:rPr lang="en" sz="2600">
                <a:solidFill>
                  <a:srgbClr val="980000"/>
                </a:solidFill>
                <a:latin typeface="Roboto Condensed"/>
                <a:ea typeface="Roboto Condensed"/>
                <a:cs typeface="Roboto Condensed"/>
                <a:sym typeface="Roboto Condensed"/>
              </a:rPr>
              <a:t> Analytical vs. Data-Driven</a:t>
            </a:r>
            <a:endParaRPr sz="2600">
              <a:solidFill>
                <a:srgbClr val="980000"/>
              </a:solidFill>
              <a:latin typeface="Roboto Condensed"/>
              <a:ea typeface="Roboto Condensed"/>
              <a:cs typeface="Roboto Condensed"/>
              <a:sym typeface="Roboto Condensed"/>
            </a:endParaRPr>
          </a:p>
        </p:txBody>
      </p:sp>
      <p:sp>
        <p:nvSpPr>
          <p:cNvPr id="281" name="Google Shape;281;p33"/>
          <p:cNvSpPr txBox="1"/>
          <p:nvPr>
            <p:ph idx="1" type="body"/>
          </p:nvPr>
        </p:nvSpPr>
        <p:spPr>
          <a:xfrm>
            <a:off x="3828400" y="1152475"/>
            <a:ext cx="5004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Analytical</a:t>
            </a:r>
            <a:r>
              <a:rPr lang="en">
                <a:solidFill>
                  <a:srgbClr val="000000"/>
                </a:solidFill>
                <a:latin typeface="Roboto Condensed Light"/>
                <a:ea typeface="Roboto Condensed Light"/>
                <a:cs typeface="Roboto Condensed Light"/>
                <a:sym typeface="Roboto Condensed Light"/>
              </a:rPr>
              <a:t> → Creating kinematic and dynamic models to apply to grasping </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Good for tasks that where object positions and environments are predictable </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Inaccurate models + noisy sensors leads to lots of positioning errors</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Dominated the field until early 2000s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grpSp>
        <p:nvGrpSpPr>
          <p:cNvPr id="282" name="Google Shape;282;p33"/>
          <p:cNvGrpSpPr/>
          <p:nvPr/>
        </p:nvGrpSpPr>
        <p:grpSpPr>
          <a:xfrm>
            <a:off x="345306" y="1072137"/>
            <a:ext cx="3156753" cy="3470042"/>
            <a:chOff x="2260875" y="916262"/>
            <a:chExt cx="3694702" cy="3975759"/>
          </a:xfrm>
        </p:grpSpPr>
        <p:pic>
          <p:nvPicPr>
            <p:cNvPr id="283" name="Google Shape;283;p33"/>
            <p:cNvPicPr preferRelativeResize="0"/>
            <p:nvPr/>
          </p:nvPicPr>
          <p:blipFill rotWithShape="1">
            <a:blip r:embed="rId3">
              <a:alphaModFix/>
            </a:blip>
            <a:srcRect b="1695" l="17996" r="34279" t="17931"/>
            <a:stretch/>
          </p:blipFill>
          <p:spPr>
            <a:xfrm>
              <a:off x="2260875" y="916262"/>
              <a:ext cx="3694702" cy="3888826"/>
            </a:xfrm>
            <a:prstGeom prst="rect">
              <a:avLst/>
            </a:prstGeom>
            <a:noFill/>
            <a:ln>
              <a:noFill/>
            </a:ln>
          </p:spPr>
        </p:pic>
        <p:sp>
          <p:nvSpPr>
            <p:cNvPr id="284" name="Google Shape;284;p33"/>
            <p:cNvSpPr/>
            <p:nvPr/>
          </p:nvSpPr>
          <p:spPr>
            <a:xfrm>
              <a:off x="3093299" y="2188250"/>
              <a:ext cx="2179790" cy="2703771"/>
            </a:xfrm>
            <a:custGeom>
              <a:rect b="b" l="l" r="r" t="t"/>
              <a:pathLst>
                <a:path extrusionOk="0" h="106784" w="93054">
                  <a:moveTo>
                    <a:pt x="30913" y="67586"/>
                  </a:moveTo>
                  <a:cubicBezTo>
                    <a:pt x="35035" y="79953"/>
                    <a:pt x="33101" y="96543"/>
                    <a:pt x="43280" y="104687"/>
                  </a:cubicBezTo>
                  <a:cubicBezTo>
                    <a:pt x="45238" y="106253"/>
                    <a:pt x="48267" y="105316"/>
                    <a:pt x="50700" y="105924"/>
                  </a:cubicBezTo>
                  <a:cubicBezTo>
                    <a:pt x="65769" y="109688"/>
                    <a:pt x="87526" y="99944"/>
                    <a:pt x="92440" y="85209"/>
                  </a:cubicBezTo>
                  <a:cubicBezTo>
                    <a:pt x="97171" y="71024"/>
                    <a:pt x="71567" y="63342"/>
                    <a:pt x="64304" y="50272"/>
                  </a:cubicBezTo>
                  <a:cubicBezTo>
                    <a:pt x="58019" y="38962"/>
                    <a:pt x="56863" y="25443"/>
                    <a:pt x="51937" y="13479"/>
                  </a:cubicBezTo>
                  <a:cubicBezTo>
                    <a:pt x="50673" y="10410"/>
                    <a:pt x="50199" y="6586"/>
                    <a:pt x="47608" y="4513"/>
                  </a:cubicBezTo>
                  <a:cubicBezTo>
                    <a:pt x="39782" y="-1749"/>
                    <a:pt x="27256" y="-402"/>
                    <a:pt x="17618" y="2349"/>
                  </a:cubicBezTo>
                  <a:cubicBezTo>
                    <a:pt x="12478" y="3816"/>
                    <a:pt x="11617" y="11196"/>
                    <a:pt x="8652" y="15643"/>
                  </a:cubicBezTo>
                  <a:cubicBezTo>
                    <a:pt x="5553" y="20291"/>
                    <a:pt x="-1462" y="24875"/>
                    <a:pt x="304" y="30175"/>
                  </a:cubicBezTo>
                  <a:cubicBezTo>
                    <a:pt x="2124" y="35637"/>
                    <a:pt x="8765" y="38046"/>
                    <a:pt x="12362" y="42542"/>
                  </a:cubicBezTo>
                  <a:cubicBezTo>
                    <a:pt x="16757" y="48035"/>
                    <a:pt x="17864" y="56253"/>
                    <a:pt x="23492" y="60475"/>
                  </a:cubicBezTo>
                  <a:cubicBezTo>
                    <a:pt x="26765" y="62930"/>
                    <a:pt x="31531" y="65659"/>
                    <a:pt x="31531" y="69750"/>
                  </a:cubicBezTo>
                </a:path>
              </a:pathLst>
            </a:custGeom>
            <a:noFill/>
            <a:ln cap="flat" cmpd="sng" w="28575">
              <a:solidFill>
                <a:srgbClr val="FF0000"/>
              </a:solidFill>
              <a:prstDash val="solid"/>
              <a:round/>
              <a:headEnd len="med" w="med" type="none"/>
              <a:tailEnd len="med" w="med" type="none"/>
            </a:ln>
          </p:spPr>
        </p:sp>
      </p:grpSp>
      <p:cxnSp>
        <p:nvCxnSpPr>
          <p:cNvPr id="285" name="Google Shape;285;p3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286" name="Google Shape;286;p33"/>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287" name="Google Shape;287;p33"/>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288" name="Google Shape;288;p33"/>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289" name="Google Shape;289;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34"/>
          <p:cNvSpPr txBox="1"/>
          <p:nvPr>
            <p:ph idx="1" type="body"/>
          </p:nvPr>
        </p:nvSpPr>
        <p:spPr>
          <a:xfrm>
            <a:off x="3813800" y="1152475"/>
            <a:ext cx="524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Data-Driven</a:t>
            </a:r>
            <a:r>
              <a:rPr lang="en">
                <a:solidFill>
                  <a:srgbClr val="000000"/>
                </a:solidFill>
                <a:latin typeface="Roboto Condensed Light"/>
                <a:ea typeface="Roboto Condensed Light"/>
                <a:cs typeface="Roboto Condensed Light"/>
                <a:sym typeface="Roboto Condensed Light"/>
              </a:rPr>
              <a:t> → relies on sampling grasp candidates for an object and ranking them according to a specific metric using existing grasp experience</a:t>
            </a:r>
            <a:endParaRPr>
              <a:solidFill>
                <a:srgbClr val="000000"/>
              </a:solidFill>
              <a:latin typeface="Roboto Condensed Light"/>
              <a:ea typeface="Roboto Condensed Light"/>
              <a:cs typeface="Roboto Condensed Light"/>
              <a:sym typeface="Roboto Condensed Light"/>
            </a:endParaRPr>
          </a:p>
          <a:p>
            <a:pPr indent="457200" lvl="0" marL="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 Much larger range of potential applications</a:t>
            </a:r>
            <a:endParaRPr>
              <a:solidFill>
                <a:srgbClr val="D9D9D9"/>
              </a:solidFill>
              <a:latin typeface="Roboto Condensed Light"/>
              <a:ea typeface="Roboto Condensed Light"/>
              <a:cs typeface="Roboto Condensed Light"/>
              <a:sym typeface="Roboto Condensed Light"/>
            </a:endParaRPr>
          </a:p>
          <a:p>
            <a:pPr indent="457200" lvl="0" marL="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 Challenges of data collection + representation</a:t>
            </a:r>
            <a:endParaRPr>
              <a:solidFill>
                <a:srgbClr val="D9D9D9"/>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cxnSp>
        <p:nvCxnSpPr>
          <p:cNvPr id="295" name="Google Shape;295;p3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296" name="Google Shape;296;p34"/>
          <p:cNvPicPr preferRelativeResize="0"/>
          <p:nvPr/>
        </p:nvPicPr>
        <p:blipFill>
          <a:blip r:embed="rId3">
            <a:alphaModFix/>
          </a:blip>
          <a:stretch>
            <a:fillRect/>
          </a:stretch>
        </p:blipFill>
        <p:spPr>
          <a:xfrm>
            <a:off x="235500" y="4678925"/>
            <a:ext cx="1077607" cy="393600"/>
          </a:xfrm>
          <a:prstGeom prst="rect">
            <a:avLst/>
          </a:prstGeom>
          <a:noFill/>
          <a:ln>
            <a:noFill/>
          </a:ln>
        </p:spPr>
      </p:pic>
      <p:grpSp>
        <p:nvGrpSpPr>
          <p:cNvPr id="297" name="Google Shape;297;p34"/>
          <p:cNvGrpSpPr/>
          <p:nvPr/>
        </p:nvGrpSpPr>
        <p:grpSpPr>
          <a:xfrm>
            <a:off x="345306" y="1072137"/>
            <a:ext cx="3156753" cy="3470042"/>
            <a:chOff x="2260875" y="916262"/>
            <a:chExt cx="3694702" cy="3975759"/>
          </a:xfrm>
        </p:grpSpPr>
        <p:pic>
          <p:nvPicPr>
            <p:cNvPr id="298" name="Google Shape;298;p34"/>
            <p:cNvPicPr preferRelativeResize="0"/>
            <p:nvPr/>
          </p:nvPicPr>
          <p:blipFill rotWithShape="1">
            <a:blip r:embed="rId4">
              <a:alphaModFix/>
            </a:blip>
            <a:srcRect b="1695" l="17996" r="34279" t="17931"/>
            <a:stretch/>
          </p:blipFill>
          <p:spPr>
            <a:xfrm>
              <a:off x="2260875" y="916262"/>
              <a:ext cx="3694702" cy="3888826"/>
            </a:xfrm>
            <a:prstGeom prst="rect">
              <a:avLst/>
            </a:prstGeom>
            <a:noFill/>
            <a:ln>
              <a:noFill/>
            </a:ln>
          </p:spPr>
        </p:pic>
        <p:sp>
          <p:nvSpPr>
            <p:cNvPr id="299" name="Google Shape;299;p34"/>
            <p:cNvSpPr/>
            <p:nvPr/>
          </p:nvSpPr>
          <p:spPr>
            <a:xfrm>
              <a:off x="3093299" y="2188250"/>
              <a:ext cx="2179790" cy="2703771"/>
            </a:xfrm>
            <a:custGeom>
              <a:rect b="b" l="l" r="r" t="t"/>
              <a:pathLst>
                <a:path extrusionOk="0" h="106784" w="93054">
                  <a:moveTo>
                    <a:pt x="30913" y="67586"/>
                  </a:moveTo>
                  <a:cubicBezTo>
                    <a:pt x="35035" y="79953"/>
                    <a:pt x="33101" y="96543"/>
                    <a:pt x="43280" y="104687"/>
                  </a:cubicBezTo>
                  <a:cubicBezTo>
                    <a:pt x="45238" y="106253"/>
                    <a:pt x="48267" y="105316"/>
                    <a:pt x="50700" y="105924"/>
                  </a:cubicBezTo>
                  <a:cubicBezTo>
                    <a:pt x="65769" y="109688"/>
                    <a:pt x="87526" y="99944"/>
                    <a:pt x="92440" y="85209"/>
                  </a:cubicBezTo>
                  <a:cubicBezTo>
                    <a:pt x="97171" y="71024"/>
                    <a:pt x="71567" y="63342"/>
                    <a:pt x="64304" y="50272"/>
                  </a:cubicBezTo>
                  <a:cubicBezTo>
                    <a:pt x="58019" y="38962"/>
                    <a:pt x="56863" y="25443"/>
                    <a:pt x="51937" y="13479"/>
                  </a:cubicBezTo>
                  <a:cubicBezTo>
                    <a:pt x="50673" y="10410"/>
                    <a:pt x="50199" y="6586"/>
                    <a:pt x="47608" y="4513"/>
                  </a:cubicBezTo>
                  <a:cubicBezTo>
                    <a:pt x="39782" y="-1749"/>
                    <a:pt x="27256" y="-402"/>
                    <a:pt x="17618" y="2349"/>
                  </a:cubicBezTo>
                  <a:cubicBezTo>
                    <a:pt x="12478" y="3816"/>
                    <a:pt x="11617" y="11196"/>
                    <a:pt x="8652" y="15643"/>
                  </a:cubicBezTo>
                  <a:cubicBezTo>
                    <a:pt x="5553" y="20291"/>
                    <a:pt x="-1462" y="24875"/>
                    <a:pt x="304" y="30175"/>
                  </a:cubicBezTo>
                  <a:cubicBezTo>
                    <a:pt x="2124" y="35637"/>
                    <a:pt x="8765" y="38046"/>
                    <a:pt x="12362" y="42542"/>
                  </a:cubicBezTo>
                  <a:cubicBezTo>
                    <a:pt x="16757" y="48035"/>
                    <a:pt x="17864" y="56253"/>
                    <a:pt x="23492" y="60475"/>
                  </a:cubicBezTo>
                  <a:cubicBezTo>
                    <a:pt x="26765" y="62930"/>
                    <a:pt x="31531" y="65659"/>
                    <a:pt x="31531" y="69750"/>
                  </a:cubicBezTo>
                </a:path>
              </a:pathLst>
            </a:custGeom>
            <a:noFill/>
            <a:ln cap="flat" cmpd="sng" w="28575">
              <a:solidFill>
                <a:srgbClr val="FF0000"/>
              </a:solidFill>
              <a:prstDash val="solid"/>
              <a:round/>
              <a:headEnd len="med" w="med" type="none"/>
              <a:tailEnd len="med" w="med" type="none"/>
            </a:ln>
          </p:spPr>
        </p:sp>
      </p:grpSp>
      <p:sp>
        <p:nvSpPr>
          <p:cNvPr id="300" name="Google Shape;30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Grasp Synthesis: </a:t>
            </a:r>
            <a:r>
              <a:rPr lang="en" sz="2600">
                <a:solidFill>
                  <a:srgbClr val="980000"/>
                </a:solidFill>
                <a:latin typeface="Roboto Condensed"/>
                <a:ea typeface="Roboto Condensed"/>
                <a:cs typeface="Roboto Condensed"/>
                <a:sym typeface="Roboto Condensed"/>
              </a:rPr>
              <a:t>Analytical vs. Data-Driven</a:t>
            </a:r>
            <a:endParaRPr sz="2600">
              <a:solidFill>
                <a:srgbClr val="980000"/>
              </a:solidFill>
              <a:latin typeface="Roboto Condensed"/>
              <a:ea typeface="Roboto Condensed"/>
              <a:cs typeface="Roboto Condensed"/>
              <a:sym typeface="Roboto Condensed"/>
            </a:endParaRPr>
          </a:p>
        </p:txBody>
      </p:sp>
      <p:cxnSp>
        <p:nvCxnSpPr>
          <p:cNvPr id="301" name="Google Shape;301;p3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302" name="Google Shape;302;p34"/>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303" name="Google Shape;30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5"/>
          <p:cNvSpPr txBox="1"/>
          <p:nvPr>
            <p:ph idx="1" type="body"/>
          </p:nvPr>
        </p:nvSpPr>
        <p:spPr>
          <a:xfrm>
            <a:off x="3813800" y="1152475"/>
            <a:ext cx="524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Data-Driven</a:t>
            </a:r>
            <a:r>
              <a:rPr lang="en">
                <a:solidFill>
                  <a:srgbClr val="000000"/>
                </a:solidFill>
                <a:latin typeface="Roboto Condensed Light"/>
                <a:ea typeface="Roboto Condensed Light"/>
                <a:cs typeface="Roboto Condensed Light"/>
                <a:sym typeface="Roboto Condensed Light"/>
              </a:rPr>
              <a:t> → relies on sampling grasp candidates for an object and ranking them according to a specific metric using existing grasp experience</a:t>
            </a:r>
            <a:endParaRPr>
              <a:solidFill>
                <a:srgbClr val="000000"/>
              </a:solidFill>
              <a:latin typeface="Roboto Condensed Light"/>
              <a:ea typeface="Roboto Condensed Light"/>
              <a:cs typeface="Roboto Condensed Light"/>
              <a:sym typeface="Roboto Condensed Light"/>
            </a:endParaRPr>
          </a:p>
          <a:p>
            <a:pPr indent="457200" lvl="0" marL="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Much larger range of potential applications</a:t>
            </a:r>
            <a:endParaRPr>
              <a:solidFill>
                <a:srgbClr val="000000"/>
              </a:solidFill>
              <a:latin typeface="Roboto Condensed Light"/>
              <a:ea typeface="Roboto Condensed Light"/>
              <a:cs typeface="Roboto Condensed Light"/>
              <a:sym typeface="Roboto Condensed Light"/>
            </a:endParaRPr>
          </a:p>
          <a:p>
            <a:pPr indent="457200" lvl="0" marL="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 Challenges of data collection + representation</a:t>
            </a:r>
            <a:endParaRPr>
              <a:solidFill>
                <a:srgbClr val="D9D9D9"/>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cxnSp>
        <p:nvCxnSpPr>
          <p:cNvPr id="309" name="Google Shape;309;p3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310" name="Google Shape;310;p35"/>
          <p:cNvPicPr preferRelativeResize="0"/>
          <p:nvPr/>
        </p:nvPicPr>
        <p:blipFill>
          <a:blip r:embed="rId3">
            <a:alphaModFix/>
          </a:blip>
          <a:stretch>
            <a:fillRect/>
          </a:stretch>
        </p:blipFill>
        <p:spPr>
          <a:xfrm>
            <a:off x="235500" y="4678925"/>
            <a:ext cx="1077607" cy="393600"/>
          </a:xfrm>
          <a:prstGeom prst="rect">
            <a:avLst/>
          </a:prstGeom>
          <a:noFill/>
          <a:ln>
            <a:noFill/>
          </a:ln>
        </p:spPr>
      </p:pic>
      <p:grpSp>
        <p:nvGrpSpPr>
          <p:cNvPr id="311" name="Google Shape;311;p35"/>
          <p:cNvGrpSpPr/>
          <p:nvPr/>
        </p:nvGrpSpPr>
        <p:grpSpPr>
          <a:xfrm>
            <a:off x="345306" y="1072137"/>
            <a:ext cx="3156753" cy="3470042"/>
            <a:chOff x="2260875" y="916262"/>
            <a:chExt cx="3694702" cy="3975759"/>
          </a:xfrm>
        </p:grpSpPr>
        <p:pic>
          <p:nvPicPr>
            <p:cNvPr id="312" name="Google Shape;312;p35"/>
            <p:cNvPicPr preferRelativeResize="0"/>
            <p:nvPr/>
          </p:nvPicPr>
          <p:blipFill rotWithShape="1">
            <a:blip r:embed="rId4">
              <a:alphaModFix/>
            </a:blip>
            <a:srcRect b="1695" l="17996" r="34279" t="17931"/>
            <a:stretch/>
          </p:blipFill>
          <p:spPr>
            <a:xfrm>
              <a:off x="2260875" y="916262"/>
              <a:ext cx="3694702" cy="3888826"/>
            </a:xfrm>
            <a:prstGeom prst="rect">
              <a:avLst/>
            </a:prstGeom>
            <a:noFill/>
            <a:ln>
              <a:noFill/>
            </a:ln>
          </p:spPr>
        </p:pic>
        <p:sp>
          <p:nvSpPr>
            <p:cNvPr id="313" name="Google Shape;313;p35"/>
            <p:cNvSpPr/>
            <p:nvPr/>
          </p:nvSpPr>
          <p:spPr>
            <a:xfrm>
              <a:off x="3093299" y="2188250"/>
              <a:ext cx="2179790" cy="2703771"/>
            </a:xfrm>
            <a:custGeom>
              <a:rect b="b" l="l" r="r" t="t"/>
              <a:pathLst>
                <a:path extrusionOk="0" h="106784" w="93054">
                  <a:moveTo>
                    <a:pt x="30913" y="67586"/>
                  </a:moveTo>
                  <a:cubicBezTo>
                    <a:pt x="35035" y="79953"/>
                    <a:pt x="33101" y="96543"/>
                    <a:pt x="43280" y="104687"/>
                  </a:cubicBezTo>
                  <a:cubicBezTo>
                    <a:pt x="45238" y="106253"/>
                    <a:pt x="48267" y="105316"/>
                    <a:pt x="50700" y="105924"/>
                  </a:cubicBezTo>
                  <a:cubicBezTo>
                    <a:pt x="65769" y="109688"/>
                    <a:pt x="87526" y="99944"/>
                    <a:pt x="92440" y="85209"/>
                  </a:cubicBezTo>
                  <a:cubicBezTo>
                    <a:pt x="97171" y="71024"/>
                    <a:pt x="71567" y="63342"/>
                    <a:pt x="64304" y="50272"/>
                  </a:cubicBezTo>
                  <a:cubicBezTo>
                    <a:pt x="58019" y="38962"/>
                    <a:pt x="56863" y="25443"/>
                    <a:pt x="51937" y="13479"/>
                  </a:cubicBezTo>
                  <a:cubicBezTo>
                    <a:pt x="50673" y="10410"/>
                    <a:pt x="50199" y="6586"/>
                    <a:pt x="47608" y="4513"/>
                  </a:cubicBezTo>
                  <a:cubicBezTo>
                    <a:pt x="39782" y="-1749"/>
                    <a:pt x="27256" y="-402"/>
                    <a:pt x="17618" y="2349"/>
                  </a:cubicBezTo>
                  <a:cubicBezTo>
                    <a:pt x="12478" y="3816"/>
                    <a:pt x="11617" y="11196"/>
                    <a:pt x="8652" y="15643"/>
                  </a:cubicBezTo>
                  <a:cubicBezTo>
                    <a:pt x="5553" y="20291"/>
                    <a:pt x="-1462" y="24875"/>
                    <a:pt x="304" y="30175"/>
                  </a:cubicBezTo>
                  <a:cubicBezTo>
                    <a:pt x="2124" y="35637"/>
                    <a:pt x="8765" y="38046"/>
                    <a:pt x="12362" y="42542"/>
                  </a:cubicBezTo>
                  <a:cubicBezTo>
                    <a:pt x="16757" y="48035"/>
                    <a:pt x="17864" y="56253"/>
                    <a:pt x="23492" y="60475"/>
                  </a:cubicBezTo>
                  <a:cubicBezTo>
                    <a:pt x="26765" y="62930"/>
                    <a:pt x="31531" y="65659"/>
                    <a:pt x="31531" y="69750"/>
                  </a:cubicBezTo>
                </a:path>
              </a:pathLst>
            </a:custGeom>
            <a:noFill/>
            <a:ln cap="flat" cmpd="sng" w="28575">
              <a:solidFill>
                <a:srgbClr val="FF0000"/>
              </a:solidFill>
              <a:prstDash val="solid"/>
              <a:round/>
              <a:headEnd len="med" w="med" type="none"/>
              <a:tailEnd len="med" w="med" type="none"/>
            </a:ln>
          </p:spPr>
        </p:sp>
      </p:grpSp>
      <p:sp>
        <p:nvSpPr>
          <p:cNvPr id="314" name="Google Shape;31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Grasp Synthesis:</a:t>
            </a:r>
            <a:r>
              <a:rPr lang="en" sz="2600">
                <a:solidFill>
                  <a:srgbClr val="980000"/>
                </a:solidFill>
                <a:latin typeface="Roboto Condensed"/>
                <a:ea typeface="Roboto Condensed"/>
                <a:cs typeface="Roboto Condensed"/>
                <a:sym typeface="Roboto Condensed"/>
              </a:rPr>
              <a:t> Analytical vs. Data-Driven</a:t>
            </a:r>
            <a:endParaRPr sz="2600">
              <a:solidFill>
                <a:srgbClr val="980000"/>
              </a:solidFill>
              <a:latin typeface="Roboto Condensed"/>
              <a:ea typeface="Roboto Condensed"/>
              <a:cs typeface="Roboto Condensed"/>
              <a:sym typeface="Roboto Condensed"/>
            </a:endParaRPr>
          </a:p>
        </p:txBody>
      </p:sp>
      <p:cxnSp>
        <p:nvCxnSpPr>
          <p:cNvPr id="315" name="Google Shape;315;p35"/>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316" name="Google Shape;316;p35"/>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317" name="Google Shape;31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6"/>
          <p:cNvSpPr txBox="1"/>
          <p:nvPr>
            <p:ph idx="1" type="body"/>
          </p:nvPr>
        </p:nvSpPr>
        <p:spPr>
          <a:xfrm>
            <a:off x="3813800" y="1152475"/>
            <a:ext cx="52449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Data-Driven</a:t>
            </a:r>
            <a:r>
              <a:rPr lang="en">
                <a:solidFill>
                  <a:srgbClr val="000000"/>
                </a:solidFill>
                <a:latin typeface="Roboto Condensed Light"/>
                <a:ea typeface="Roboto Condensed Light"/>
                <a:cs typeface="Roboto Condensed Light"/>
                <a:sym typeface="Roboto Condensed Light"/>
              </a:rPr>
              <a:t> → relies on sampling grasp candidates for an object and ranking them according to a specific metric using existing grasp experience</a:t>
            </a:r>
            <a:endParaRPr>
              <a:solidFill>
                <a:srgbClr val="000000"/>
              </a:solidFill>
              <a:latin typeface="Roboto Condensed Light"/>
              <a:ea typeface="Roboto Condensed Light"/>
              <a:cs typeface="Roboto Condensed Light"/>
              <a:sym typeface="Roboto Condensed Light"/>
            </a:endParaRPr>
          </a:p>
          <a:p>
            <a:pPr indent="457200" lvl="0" marL="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Much larger range of potential applications</a:t>
            </a:r>
            <a:endParaRPr>
              <a:solidFill>
                <a:srgbClr val="000000"/>
              </a:solidFill>
              <a:latin typeface="Roboto Condensed Light"/>
              <a:ea typeface="Roboto Condensed Light"/>
              <a:cs typeface="Roboto Condensed Light"/>
              <a:sym typeface="Roboto Condensed Light"/>
            </a:endParaRPr>
          </a:p>
          <a:p>
            <a:pPr indent="457200" lvl="0" marL="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Challenges of data collection + representation</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cxnSp>
        <p:nvCxnSpPr>
          <p:cNvPr id="323" name="Google Shape;323;p3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324" name="Google Shape;324;p36"/>
          <p:cNvPicPr preferRelativeResize="0"/>
          <p:nvPr/>
        </p:nvPicPr>
        <p:blipFill>
          <a:blip r:embed="rId3">
            <a:alphaModFix/>
          </a:blip>
          <a:stretch>
            <a:fillRect/>
          </a:stretch>
        </p:blipFill>
        <p:spPr>
          <a:xfrm>
            <a:off x="235500" y="4678925"/>
            <a:ext cx="1077607" cy="393600"/>
          </a:xfrm>
          <a:prstGeom prst="rect">
            <a:avLst/>
          </a:prstGeom>
          <a:noFill/>
          <a:ln>
            <a:noFill/>
          </a:ln>
        </p:spPr>
      </p:pic>
      <p:grpSp>
        <p:nvGrpSpPr>
          <p:cNvPr id="325" name="Google Shape;325;p36"/>
          <p:cNvGrpSpPr/>
          <p:nvPr/>
        </p:nvGrpSpPr>
        <p:grpSpPr>
          <a:xfrm>
            <a:off x="345306" y="1072137"/>
            <a:ext cx="3156753" cy="3470042"/>
            <a:chOff x="2260875" y="916262"/>
            <a:chExt cx="3694702" cy="3975759"/>
          </a:xfrm>
        </p:grpSpPr>
        <p:pic>
          <p:nvPicPr>
            <p:cNvPr id="326" name="Google Shape;326;p36"/>
            <p:cNvPicPr preferRelativeResize="0"/>
            <p:nvPr/>
          </p:nvPicPr>
          <p:blipFill rotWithShape="1">
            <a:blip r:embed="rId4">
              <a:alphaModFix/>
            </a:blip>
            <a:srcRect b="1695" l="17996" r="34279" t="17931"/>
            <a:stretch/>
          </p:blipFill>
          <p:spPr>
            <a:xfrm>
              <a:off x="2260875" y="916262"/>
              <a:ext cx="3694702" cy="3888826"/>
            </a:xfrm>
            <a:prstGeom prst="rect">
              <a:avLst/>
            </a:prstGeom>
            <a:noFill/>
            <a:ln>
              <a:noFill/>
            </a:ln>
          </p:spPr>
        </p:pic>
        <p:sp>
          <p:nvSpPr>
            <p:cNvPr id="327" name="Google Shape;327;p36"/>
            <p:cNvSpPr/>
            <p:nvPr/>
          </p:nvSpPr>
          <p:spPr>
            <a:xfrm>
              <a:off x="3093299" y="2188250"/>
              <a:ext cx="2179790" cy="2703771"/>
            </a:xfrm>
            <a:custGeom>
              <a:rect b="b" l="l" r="r" t="t"/>
              <a:pathLst>
                <a:path extrusionOk="0" h="106784" w="93054">
                  <a:moveTo>
                    <a:pt x="30913" y="67586"/>
                  </a:moveTo>
                  <a:cubicBezTo>
                    <a:pt x="35035" y="79953"/>
                    <a:pt x="33101" y="96543"/>
                    <a:pt x="43280" y="104687"/>
                  </a:cubicBezTo>
                  <a:cubicBezTo>
                    <a:pt x="45238" y="106253"/>
                    <a:pt x="48267" y="105316"/>
                    <a:pt x="50700" y="105924"/>
                  </a:cubicBezTo>
                  <a:cubicBezTo>
                    <a:pt x="65769" y="109688"/>
                    <a:pt x="87526" y="99944"/>
                    <a:pt x="92440" y="85209"/>
                  </a:cubicBezTo>
                  <a:cubicBezTo>
                    <a:pt x="97171" y="71024"/>
                    <a:pt x="71567" y="63342"/>
                    <a:pt x="64304" y="50272"/>
                  </a:cubicBezTo>
                  <a:cubicBezTo>
                    <a:pt x="58019" y="38962"/>
                    <a:pt x="56863" y="25443"/>
                    <a:pt x="51937" y="13479"/>
                  </a:cubicBezTo>
                  <a:cubicBezTo>
                    <a:pt x="50673" y="10410"/>
                    <a:pt x="50199" y="6586"/>
                    <a:pt x="47608" y="4513"/>
                  </a:cubicBezTo>
                  <a:cubicBezTo>
                    <a:pt x="39782" y="-1749"/>
                    <a:pt x="27256" y="-402"/>
                    <a:pt x="17618" y="2349"/>
                  </a:cubicBezTo>
                  <a:cubicBezTo>
                    <a:pt x="12478" y="3816"/>
                    <a:pt x="11617" y="11196"/>
                    <a:pt x="8652" y="15643"/>
                  </a:cubicBezTo>
                  <a:cubicBezTo>
                    <a:pt x="5553" y="20291"/>
                    <a:pt x="-1462" y="24875"/>
                    <a:pt x="304" y="30175"/>
                  </a:cubicBezTo>
                  <a:cubicBezTo>
                    <a:pt x="2124" y="35637"/>
                    <a:pt x="8765" y="38046"/>
                    <a:pt x="12362" y="42542"/>
                  </a:cubicBezTo>
                  <a:cubicBezTo>
                    <a:pt x="16757" y="48035"/>
                    <a:pt x="17864" y="56253"/>
                    <a:pt x="23492" y="60475"/>
                  </a:cubicBezTo>
                  <a:cubicBezTo>
                    <a:pt x="26765" y="62930"/>
                    <a:pt x="31531" y="65659"/>
                    <a:pt x="31531" y="69750"/>
                  </a:cubicBezTo>
                </a:path>
              </a:pathLst>
            </a:custGeom>
            <a:noFill/>
            <a:ln cap="flat" cmpd="sng" w="28575">
              <a:solidFill>
                <a:srgbClr val="FF0000"/>
              </a:solidFill>
              <a:prstDash val="solid"/>
              <a:round/>
              <a:headEnd len="med" w="med" type="none"/>
              <a:tailEnd len="med" w="med" type="none"/>
            </a:ln>
          </p:spPr>
        </p:sp>
      </p:grpSp>
      <p:sp>
        <p:nvSpPr>
          <p:cNvPr id="328" name="Google Shape;32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Grasp Synthesis:</a:t>
            </a:r>
            <a:r>
              <a:rPr lang="en" sz="2600">
                <a:solidFill>
                  <a:srgbClr val="980000"/>
                </a:solidFill>
                <a:latin typeface="Roboto Condensed"/>
                <a:ea typeface="Roboto Condensed"/>
                <a:cs typeface="Roboto Condensed"/>
                <a:sym typeface="Roboto Condensed"/>
              </a:rPr>
              <a:t> Analytical vs. Data-Driven</a:t>
            </a:r>
            <a:endParaRPr sz="2600">
              <a:solidFill>
                <a:srgbClr val="980000"/>
              </a:solidFill>
              <a:latin typeface="Roboto Condensed"/>
              <a:ea typeface="Roboto Condensed"/>
              <a:cs typeface="Roboto Condensed"/>
              <a:sym typeface="Roboto Condensed"/>
            </a:endParaRPr>
          </a:p>
        </p:txBody>
      </p:sp>
      <p:cxnSp>
        <p:nvCxnSpPr>
          <p:cNvPr id="329" name="Google Shape;329;p3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330" name="Google Shape;330;p36"/>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331" name="Google Shape;331;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Means of Grasping:</a:t>
            </a:r>
            <a:r>
              <a:rPr lang="en" sz="2600">
                <a:solidFill>
                  <a:srgbClr val="980000"/>
                </a:solidFill>
                <a:latin typeface="Roboto Condensed"/>
                <a:ea typeface="Roboto Condensed"/>
                <a:cs typeface="Roboto Condensed"/>
                <a:sym typeface="Roboto Condensed"/>
              </a:rPr>
              <a:t> Gripper vs. Multi-Fingered</a:t>
            </a:r>
            <a:endParaRPr sz="2600">
              <a:solidFill>
                <a:srgbClr val="980000"/>
              </a:solidFill>
              <a:latin typeface="Roboto Condensed"/>
              <a:ea typeface="Roboto Condensed"/>
              <a:cs typeface="Roboto Condensed"/>
              <a:sym typeface="Roboto Condensed"/>
            </a:endParaRPr>
          </a:p>
        </p:txBody>
      </p:sp>
      <p:sp>
        <p:nvSpPr>
          <p:cNvPr id="337" name="Google Shape;337;p37"/>
          <p:cNvSpPr txBox="1"/>
          <p:nvPr>
            <p:ph idx="1" type="body"/>
          </p:nvPr>
        </p:nvSpPr>
        <p:spPr>
          <a:xfrm>
            <a:off x="4006400" y="1152475"/>
            <a:ext cx="5023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Gripper</a:t>
            </a:r>
            <a:r>
              <a:rPr lang="en">
                <a:solidFill>
                  <a:srgbClr val="000000"/>
                </a:solidFill>
                <a:latin typeface="Roboto Condensed Light"/>
                <a:ea typeface="Roboto Condensed Light"/>
                <a:cs typeface="Roboto Condensed Light"/>
                <a:sym typeface="Roboto Condensed Light"/>
              </a:rPr>
              <a:t> → “Learning Hand-Eye Coordination for Robotic Grasping”</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sz="1000">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sz="1000">
              <a:solidFill>
                <a:srgbClr val="000000"/>
              </a:solidFill>
              <a:latin typeface="Roboto Condensed Light"/>
              <a:ea typeface="Roboto Condensed Light"/>
              <a:cs typeface="Roboto Condensed Light"/>
              <a:sym typeface="Roboto Condensed Light"/>
            </a:endParaRPr>
          </a:p>
          <a:p>
            <a:pPr indent="0" lvl="0" marL="91440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pic>
        <p:nvPicPr>
          <p:cNvPr descr="Image result for gripper finger" id="338" name="Google Shape;338;p37"/>
          <p:cNvPicPr preferRelativeResize="0"/>
          <p:nvPr/>
        </p:nvPicPr>
        <p:blipFill>
          <a:blip r:embed="rId3">
            <a:alphaModFix/>
          </a:blip>
          <a:stretch>
            <a:fillRect/>
          </a:stretch>
        </p:blipFill>
        <p:spPr>
          <a:xfrm>
            <a:off x="5438151" y="1849650"/>
            <a:ext cx="2386275" cy="2386275"/>
          </a:xfrm>
          <a:prstGeom prst="rect">
            <a:avLst/>
          </a:prstGeom>
          <a:noFill/>
          <a:ln>
            <a:noFill/>
          </a:ln>
        </p:spPr>
      </p:pic>
      <p:cxnSp>
        <p:nvCxnSpPr>
          <p:cNvPr id="339" name="Google Shape;339;p37"/>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340" name="Google Shape;340;p37"/>
          <p:cNvPicPr preferRelativeResize="0"/>
          <p:nvPr/>
        </p:nvPicPr>
        <p:blipFill>
          <a:blip r:embed="rId4">
            <a:alphaModFix/>
          </a:blip>
          <a:stretch>
            <a:fillRect/>
          </a:stretch>
        </p:blipFill>
        <p:spPr>
          <a:xfrm>
            <a:off x="235500" y="4678925"/>
            <a:ext cx="1077607" cy="393600"/>
          </a:xfrm>
          <a:prstGeom prst="rect">
            <a:avLst/>
          </a:prstGeom>
          <a:noFill/>
          <a:ln>
            <a:noFill/>
          </a:ln>
        </p:spPr>
      </p:pic>
      <p:grpSp>
        <p:nvGrpSpPr>
          <p:cNvPr id="341" name="Google Shape;341;p37"/>
          <p:cNvGrpSpPr/>
          <p:nvPr/>
        </p:nvGrpSpPr>
        <p:grpSpPr>
          <a:xfrm>
            <a:off x="311687" y="1065502"/>
            <a:ext cx="3253554" cy="3417101"/>
            <a:chOff x="227071" y="834362"/>
            <a:chExt cx="3694702" cy="3954063"/>
          </a:xfrm>
        </p:grpSpPr>
        <p:pic>
          <p:nvPicPr>
            <p:cNvPr id="342" name="Google Shape;342;p37"/>
            <p:cNvPicPr preferRelativeResize="0"/>
            <p:nvPr/>
          </p:nvPicPr>
          <p:blipFill rotWithShape="1">
            <a:blip r:embed="rId5">
              <a:alphaModFix/>
            </a:blip>
            <a:srcRect b="1695" l="17996" r="34279" t="17931"/>
            <a:stretch/>
          </p:blipFill>
          <p:spPr>
            <a:xfrm>
              <a:off x="227071" y="899599"/>
              <a:ext cx="3694702" cy="3888826"/>
            </a:xfrm>
            <a:prstGeom prst="rect">
              <a:avLst/>
            </a:prstGeom>
            <a:noFill/>
            <a:ln>
              <a:noFill/>
            </a:ln>
          </p:spPr>
        </p:pic>
        <p:sp>
          <p:nvSpPr>
            <p:cNvPr id="343" name="Google Shape;343;p37"/>
            <p:cNvSpPr/>
            <p:nvPr/>
          </p:nvSpPr>
          <p:spPr>
            <a:xfrm>
              <a:off x="311700" y="834362"/>
              <a:ext cx="2226530" cy="2659150"/>
            </a:xfrm>
            <a:custGeom>
              <a:rect b="b" l="l" r="r" t="t"/>
              <a:pathLst>
                <a:path extrusionOk="0" h="111378" w="90666">
                  <a:moveTo>
                    <a:pt x="46342" y="4264"/>
                  </a:moveTo>
                  <a:cubicBezTo>
                    <a:pt x="40974" y="1576"/>
                    <a:pt x="34492" y="-1094"/>
                    <a:pt x="28719" y="554"/>
                  </a:cubicBezTo>
                  <a:cubicBezTo>
                    <a:pt x="21027" y="2750"/>
                    <a:pt x="16006" y="10274"/>
                    <a:pt x="9859" y="15394"/>
                  </a:cubicBezTo>
                  <a:cubicBezTo>
                    <a:pt x="4046" y="20236"/>
                    <a:pt x="-1807" y="28931"/>
                    <a:pt x="584" y="36109"/>
                  </a:cubicBezTo>
                  <a:cubicBezTo>
                    <a:pt x="5423" y="50634"/>
                    <a:pt x="26091" y="55428"/>
                    <a:pt x="32120" y="69501"/>
                  </a:cubicBezTo>
                  <a:cubicBezTo>
                    <a:pt x="39255" y="86158"/>
                    <a:pt x="50487" y="116358"/>
                    <a:pt x="67676" y="110622"/>
                  </a:cubicBezTo>
                  <a:cubicBezTo>
                    <a:pt x="71760" y="109259"/>
                    <a:pt x="73953" y="104721"/>
                    <a:pt x="77260" y="101965"/>
                  </a:cubicBezTo>
                  <a:cubicBezTo>
                    <a:pt x="83430" y="96823"/>
                    <a:pt x="91441" y="89851"/>
                    <a:pt x="90555" y="81868"/>
                  </a:cubicBezTo>
                  <a:cubicBezTo>
                    <a:pt x="89560" y="72909"/>
                    <a:pt x="83680" y="64311"/>
                    <a:pt x="76642" y="58679"/>
                  </a:cubicBezTo>
                  <a:cubicBezTo>
                    <a:pt x="71250" y="54365"/>
                    <a:pt x="64086" y="51749"/>
                    <a:pt x="60255" y="46003"/>
                  </a:cubicBezTo>
                  <a:cubicBezTo>
                    <a:pt x="54027" y="36663"/>
                    <a:pt x="55462" y="23961"/>
                    <a:pt x="51289" y="13539"/>
                  </a:cubicBezTo>
                  <a:cubicBezTo>
                    <a:pt x="49916" y="10110"/>
                    <a:pt x="49229" y="5122"/>
                    <a:pt x="45724" y="3955"/>
                  </a:cubicBezTo>
                </a:path>
              </a:pathLst>
            </a:custGeom>
            <a:noFill/>
            <a:ln cap="flat" cmpd="sng" w="28575">
              <a:solidFill>
                <a:srgbClr val="674EA7"/>
              </a:solidFill>
              <a:prstDash val="solid"/>
              <a:round/>
              <a:headEnd len="med" w="med" type="none"/>
              <a:tailEnd len="med" w="med" type="none"/>
            </a:ln>
          </p:spPr>
        </p:sp>
      </p:grpSp>
      <p:cxnSp>
        <p:nvCxnSpPr>
          <p:cNvPr id="344" name="Google Shape;344;p37"/>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345" name="Google Shape;345;p37"/>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346" name="Google Shape;34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Means of Grasping:</a:t>
            </a:r>
            <a:r>
              <a:rPr lang="en" sz="2600">
                <a:solidFill>
                  <a:srgbClr val="980000"/>
                </a:solidFill>
                <a:latin typeface="Roboto Condensed"/>
                <a:ea typeface="Roboto Condensed"/>
                <a:cs typeface="Roboto Condensed"/>
                <a:sym typeface="Roboto Condensed"/>
              </a:rPr>
              <a:t> Gripper vs. Multi-Fingered</a:t>
            </a:r>
            <a:endParaRPr sz="2600">
              <a:solidFill>
                <a:srgbClr val="980000"/>
              </a:solidFill>
              <a:latin typeface="Roboto Condensed"/>
              <a:ea typeface="Roboto Condensed"/>
              <a:cs typeface="Roboto Condensed"/>
              <a:sym typeface="Roboto Condensed"/>
            </a:endParaRPr>
          </a:p>
        </p:txBody>
      </p:sp>
      <p:sp>
        <p:nvSpPr>
          <p:cNvPr id="352" name="Google Shape;352;p38"/>
          <p:cNvSpPr txBox="1"/>
          <p:nvPr>
            <p:ph idx="1" type="body"/>
          </p:nvPr>
        </p:nvSpPr>
        <p:spPr>
          <a:xfrm>
            <a:off x="4006400" y="1152475"/>
            <a:ext cx="5023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Gripper</a:t>
            </a:r>
            <a:r>
              <a:rPr lang="en">
                <a:solidFill>
                  <a:srgbClr val="000000"/>
                </a:solidFill>
                <a:latin typeface="Roboto Condensed Light"/>
                <a:ea typeface="Roboto Condensed Light"/>
                <a:cs typeface="Roboto Condensed Light"/>
                <a:sym typeface="Roboto Condensed Light"/>
              </a:rPr>
              <a:t> → “Learning Hand-Eye Coordination for Robotic Grasping”</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sz="1000">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sz="1000">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Multi-Fingered</a:t>
            </a:r>
            <a:r>
              <a:rPr lang="en">
                <a:solidFill>
                  <a:srgbClr val="000000"/>
                </a:solidFill>
                <a:latin typeface="Roboto Condensed Light"/>
                <a:ea typeface="Roboto Condensed Light"/>
                <a:cs typeface="Roboto Condensed Light"/>
                <a:sym typeface="Roboto Condensed Light"/>
              </a:rPr>
              <a:t> → “Learning Dexterous In-Hand Manipulation” </a:t>
            </a:r>
            <a:endParaRPr>
              <a:solidFill>
                <a:srgbClr val="000000"/>
              </a:solidFill>
              <a:latin typeface="Roboto Condensed Light"/>
              <a:ea typeface="Roboto Condensed Light"/>
              <a:cs typeface="Roboto Condensed Light"/>
              <a:sym typeface="Roboto Condensed Light"/>
            </a:endParaRPr>
          </a:p>
          <a:p>
            <a:pPr indent="0" lvl="0" marL="91440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grpSp>
        <p:nvGrpSpPr>
          <p:cNvPr id="353" name="Google Shape;353;p38"/>
          <p:cNvGrpSpPr/>
          <p:nvPr/>
        </p:nvGrpSpPr>
        <p:grpSpPr>
          <a:xfrm>
            <a:off x="311691" y="1099282"/>
            <a:ext cx="3240623" cy="3468109"/>
            <a:chOff x="311700" y="920600"/>
            <a:chExt cx="3694702" cy="3954063"/>
          </a:xfrm>
        </p:grpSpPr>
        <p:pic>
          <p:nvPicPr>
            <p:cNvPr id="354" name="Google Shape;354;p38"/>
            <p:cNvPicPr preferRelativeResize="0"/>
            <p:nvPr/>
          </p:nvPicPr>
          <p:blipFill rotWithShape="1">
            <a:blip r:embed="rId3">
              <a:alphaModFix/>
            </a:blip>
            <a:srcRect b="1695" l="17996" r="34279" t="17931"/>
            <a:stretch/>
          </p:blipFill>
          <p:spPr>
            <a:xfrm>
              <a:off x="311700" y="985837"/>
              <a:ext cx="3694702" cy="3888826"/>
            </a:xfrm>
            <a:prstGeom prst="rect">
              <a:avLst/>
            </a:prstGeom>
            <a:noFill/>
            <a:ln>
              <a:noFill/>
            </a:ln>
          </p:spPr>
        </p:pic>
        <p:sp>
          <p:nvSpPr>
            <p:cNvPr id="355" name="Google Shape;355;p38"/>
            <p:cNvSpPr/>
            <p:nvPr/>
          </p:nvSpPr>
          <p:spPr>
            <a:xfrm>
              <a:off x="311700" y="920600"/>
              <a:ext cx="2226530" cy="2659150"/>
            </a:xfrm>
            <a:custGeom>
              <a:rect b="b" l="l" r="r" t="t"/>
              <a:pathLst>
                <a:path extrusionOk="0" h="111378" w="90666">
                  <a:moveTo>
                    <a:pt x="46342" y="4264"/>
                  </a:moveTo>
                  <a:cubicBezTo>
                    <a:pt x="40974" y="1576"/>
                    <a:pt x="34492" y="-1094"/>
                    <a:pt x="28719" y="554"/>
                  </a:cubicBezTo>
                  <a:cubicBezTo>
                    <a:pt x="21027" y="2750"/>
                    <a:pt x="16006" y="10274"/>
                    <a:pt x="9859" y="15394"/>
                  </a:cubicBezTo>
                  <a:cubicBezTo>
                    <a:pt x="4046" y="20236"/>
                    <a:pt x="-1807" y="28931"/>
                    <a:pt x="584" y="36109"/>
                  </a:cubicBezTo>
                  <a:cubicBezTo>
                    <a:pt x="5423" y="50634"/>
                    <a:pt x="26091" y="55428"/>
                    <a:pt x="32120" y="69501"/>
                  </a:cubicBezTo>
                  <a:cubicBezTo>
                    <a:pt x="39255" y="86158"/>
                    <a:pt x="50487" y="116358"/>
                    <a:pt x="67676" y="110622"/>
                  </a:cubicBezTo>
                  <a:cubicBezTo>
                    <a:pt x="71760" y="109259"/>
                    <a:pt x="73953" y="104721"/>
                    <a:pt x="77260" y="101965"/>
                  </a:cubicBezTo>
                  <a:cubicBezTo>
                    <a:pt x="83430" y="96823"/>
                    <a:pt x="91441" y="89851"/>
                    <a:pt x="90555" y="81868"/>
                  </a:cubicBezTo>
                  <a:cubicBezTo>
                    <a:pt x="89560" y="72909"/>
                    <a:pt x="83680" y="64311"/>
                    <a:pt x="76642" y="58679"/>
                  </a:cubicBezTo>
                  <a:cubicBezTo>
                    <a:pt x="71250" y="54365"/>
                    <a:pt x="64086" y="51749"/>
                    <a:pt x="60255" y="46003"/>
                  </a:cubicBezTo>
                  <a:cubicBezTo>
                    <a:pt x="54027" y="36663"/>
                    <a:pt x="55462" y="23961"/>
                    <a:pt x="51289" y="13539"/>
                  </a:cubicBezTo>
                  <a:cubicBezTo>
                    <a:pt x="49916" y="10110"/>
                    <a:pt x="49229" y="5122"/>
                    <a:pt x="45724" y="3955"/>
                  </a:cubicBezTo>
                </a:path>
              </a:pathLst>
            </a:custGeom>
            <a:noFill/>
            <a:ln cap="flat" cmpd="sng" w="28575">
              <a:solidFill>
                <a:srgbClr val="674EA7"/>
              </a:solidFill>
              <a:prstDash val="solid"/>
              <a:round/>
              <a:headEnd len="med" w="med" type="none"/>
              <a:tailEnd len="med" w="med" type="none"/>
            </a:ln>
          </p:spPr>
        </p:sp>
      </p:grpSp>
      <p:pic>
        <p:nvPicPr>
          <p:cNvPr descr="Image result for gripper finger" id="356" name="Google Shape;356;p38"/>
          <p:cNvPicPr preferRelativeResize="0"/>
          <p:nvPr/>
        </p:nvPicPr>
        <p:blipFill>
          <a:blip r:embed="rId4">
            <a:alphaModFix/>
          </a:blip>
          <a:stretch>
            <a:fillRect/>
          </a:stretch>
        </p:blipFill>
        <p:spPr>
          <a:xfrm>
            <a:off x="6078350" y="1773450"/>
            <a:ext cx="879925" cy="879925"/>
          </a:xfrm>
          <a:prstGeom prst="rect">
            <a:avLst/>
          </a:prstGeom>
          <a:noFill/>
          <a:ln>
            <a:noFill/>
          </a:ln>
        </p:spPr>
      </p:pic>
      <p:pic>
        <p:nvPicPr>
          <p:cNvPr descr="Image result for dextrous shadow hand" id="357" name="Google Shape;357;p38"/>
          <p:cNvPicPr preferRelativeResize="0"/>
          <p:nvPr/>
        </p:nvPicPr>
        <p:blipFill>
          <a:blip r:embed="rId5">
            <a:alphaModFix/>
          </a:blip>
          <a:stretch>
            <a:fillRect/>
          </a:stretch>
        </p:blipFill>
        <p:spPr>
          <a:xfrm>
            <a:off x="6958275" y="3125400"/>
            <a:ext cx="879925" cy="1004258"/>
          </a:xfrm>
          <a:prstGeom prst="rect">
            <a:avLst/>
          </a:prstGeom>
          <a:noFill/>
          <a:ln>
            <a:noFill/>
          </a:ln>
        </p:spPr>
      </p:pic>
      <p:cxnSp>
        <p:nvCxnSpPr>
          <p:cNvPr id="358" name="Google Shape;358;p3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359" name="Google Shape;359;p38"/>
          <p:cNvPicPr preferRelativeResize="0"/>
          <p:nvPr/>
        </p:nvPicPr>
        <p:blipFill>
          <a:blip r:embed="rId6">
            <a:alphaModFix/>
          </a:blip>
          <a:stretch>
            <a:fillRect/>
          </a:stretch>
        </p:blipFill>
        <p:spPr>
          <a:xfrm>
            <a:off x="235500" y="4678925"/>
            <a:ext cx="1077607" cy="393600"/>
          </a:xfrm>
          <a:prstGeom prst="rect">
            <a:avLst/>
          </a:prstGeom>
          <a:noFill/>
          <a:ln>
            <a:noFill/>
          </a:ln>
        </p:spPr>
      </p:pic>
      <p:cxnSp>
        <p:nvCxnSpPr>
          <p:cNvPr id="360" name="Google Shape;360;p38"/>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361" name="Google Shape;361;p38"/>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362" name="Google Shape;362;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Means of Grasping:</a:t>
            </a:r>
            <a:r>
              <a:rPr lang="en" sz="2600">
                <a:solidFill>
                  <a:srgbClr val="980000"/>
                </a:solidFill>
                <a:latin typeface="Roboto Condensed"/>
                <a:ea typeface="Roboto Condensed"/>
                <a:cs typeface="Roboto Condensed"/>
                <a:sym typeface="Roboto Condensed"/>
              </a:rPr>
              <a:t> Gripper vs. Multi-Fingered</a:t>
            </a:r>
            <a:endParaRPr sz="2600">
              <a:solidFill>
                <a:srgbClr val="980000"/>
              </a:solidFill>
              <a:latin typeface="Roboto Condensed"/>
              <a:ea typeface="Roboto Condensed"/>
              <a:cs typeface="Roboto Condensed"/>
              <a:sym typeface="Roboto Condensed"/>
            </a:endParaRPr>
          </a:p>
        </p:txBody>
      </p:sp>
      <p:sp>
        <p:nvSpPr>
          <p:cNvPr id="368" name="Google Shape;368;p39"/>
          <p:cNvSpPr txBox="1"/>
          <p:nvPr>
            <p:ph idx="1" type="body"/>
          </p:nvPr>
        </p:nvSpPr>
        <p:spPr>
          <a:xfrm>
            <a:off x="4006400" y="1152475"/>
            <a:ext cx="5023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Gripper</a:t>
            </a:r>
            <a:r>
              <a:rPr lang="en">
                <a:solidFill>
                  <a:srgbClr val="000000"/>
                </a:solidFill>
                <a:latin typeface="Roboto Condensed Light"/>
                <a:ea typeface="Roboto Condensed Light"/>
                <a:cs typeface="Roboto Condensed Light"/>
                <a:sym typeface="Roboto Condensed Light"/>
              </a:rPr>
              <a:t> → “Learning Hand-Eye Coordination for Robotic Grasping”</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sz="1000">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sz="1000">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Multi-Fingered</a:t>
            </a:r>
            <a:r>
              <a:rPr lang="en">
                <a:solidFill>
                  <a:srgbClr val="000000"/>
                </a:solidFill>
                <a:latin typeface="Roboto Condensed Light"/>
                <a:ea typeface="Roboto Condensed Light"/>
                <a:cs typeface="Roboto Condensed Light"/>
                <a:sym typeface="Roboto Condensed Light"/>
              </a:rPr>
              <a:t> → “Learning Dexterous In-Hand Manipulation” </a:t>
            </a:r>
            <a:endParaRPr>
              <a:solidFill>
                <a:srgbClr val="000000"/>
              </a:solidFill>
              <a:latin typeface="Roboto Condensed Light"/>
              <a:ea typeface="Roboto Condensed Light"/>
              <a:cs typeface="Roboto Condensed Light"/>
              <a:sym typeface="Roboto Condensed Light"/>
            </a:endParaRPr>
          </a:p>
          <a:p>
            <a:pPr indent="0" lvl="0" marL="0" rtl="0" algn="l">
              <a:lnSpc>
                <a:spcPct val="100000"/>
              </a:lnSpc>
              <a:spcBef>
                <a:spcPts val="1600"/>
              </a:spcBef>
              <a:spcAft>
                <a:spcPts val="0"/>
              </a:spcAft>
              <a:buNone/>
            </a:pPr>
            <a:r>
              <a:t/>
            </a:r>
            <a:endParaRPr>
              <a:solidFill>
                <a:srgbClr val="000000"/>
              </a:solidFill>
              <a:latin typeface="Roboto Condensed"/>
              <a:ea typeface="Roboto Condensed"/>
              <a:cs typeface="Roboto Condensed"/>
              <a:sym typeface="Roboto Condensed"/>
            </a:endParaRPr>
          </a:p>
          <a:p>
            <a:pPr indent="0" lvl="0" marL="0" rtl="0" algn="l">
              <a:lnSpc>
                <a:spcPct val="100000"/>
              </a:lnSpc>
              <a:spcBef>
                <a:spcPts val="0"/>
              </a:spcBef>
              <a:spcAft>
                <a:spcPts val="0"/>
              </a:spcAft>
              <a:buNone/>
            </a:pPr>
            <a:r>
              <a:rPr lang="en">
                <a:solidFill>
                  <a:srgbClr val="000000"/>
                </a:solidFill>
                <a:latin typeface="Roboto Condensed"/>
                <a:ea typeface="Roboto Condensed"/>
                <a:cs typeface="Roboto Condensed"/>
                <a:sym typeface="Roboto Condensed"/>
              </a:rPr>
              <a:t>Main Idea: </a:t>
            </a:r>
            <a:endParaRPr>
              <a:solidFill>
                <a:srgbClr val="000000"/>
              </a:solidFill>
              <a:latin typeface="Roboto Condensed"/>
              <a:ea typeface="Roboto Condensed"/>
              <a:cs typeface="Roboto Condensed"/>
              <a:sym typeface="Roboto Condensed"/>
            </a:endParaRPr>
          </a:p>
          <a:p>
            <a:pPr indent="0" lvl="0" marL="0" rtl="0" algn="l">
              <a:lnSpc>
                <a:spcPct val="100000"/>
              </a:lnSpc>
              <a:spcBef>
                <a:spcPts val="0"/>
              </a:spcBef>
              <a:spcAft>
                <a:spcPts val="0"/>
              </a:spcAft>
              <a:buNone/>
            </a:pPr>
            <a:r>
              <a:rPr lang="en" sz="1500">
                <a:solidFill>
                  <a:srgbClr val="000000"/>
                </a:solidFill>
                <a:latin typeface="Roboto Condensed Light"/>
                <a:ea typeface="Roboto Condensed Light"/>
                <a:cs typeface="Roboto Condensed Light"/>
                <a:sym typeface="Roboto Condensed Light"/>
              </a:rPr>
              <a:t>Higher DoF = Higher Complexity = Higher Possibilities </a:t>
            </a:r>
            <a:endParaRPr sz="1500">
              <a:solidFill>
                <a:srgbClr val="000000"/>
              </a:solidFill>
              <a:latin typeface="Roboto Condensed Light"/>
              <a:ea typeface="Roboto Condensed Light"/>
              <a:cs typeface="Roboto Condensed Light"/>
              <a:sym typeface="Roboto Condensed Light"/>
            </a:endParaRPr>
          </a:p>
          <a:p>
            <a:pPr indent="0" lvl="0" marL="91440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grpSp>
        <p:nvGrpSpPr>
          <p:cNvPr id="369" name="Google Shape;369;p39"/>
          <p:cNvGrpSpPr/>
          <p:nvPr/>
        </p:nvGrpSpPr>
        <p:grpSpPr>
          <a:xfrm>
            <a:off x="311691" y="1099282"/>
            <a:ext cx="3240623" cy="3468109"/>
            <a:chOff x="311700" y="920600"/>
            <a:chExt cx="3694702" cy="3954063"/>
          </a:xfrm>
        </p:grpSpPr>
        <p:pic>
          <p:nvPicPr>
            <p:cNvPr id="370" name="Google Shape;370;p39"/>
            <p:cNvPicPr preferRelativeResize="0"/>
            <p:nvPr/>
          </p:nvPicPr>
          <p:blipFill rotWithShape="1">
            <a:blip r:embed="rId3">
              <a:alphaModFix/>
            </a:blip>
            <a:srcRect b="1695" l="17996" r="34279" t="17931"/>
            <a:stretch/>
          </p:blipFill>
          <p:spPr>
            <a:xfrm>
              <a:off x="311700" y="985837"/>
              <a:ext cx="3694702" cy="3888826"/>
            </a:xfrm>
            <a:prstGeom prst="rect">
              <a:avLst/>
            </a:prstGeom>
            <a:noFill/>
            <a:ln>
              <a:noFill/>
            </a:ln>
          </p:spPr>
        </p:pic>
        <p:sp>
          <p:nvSpPr>
            <p:cNvPr id="371" name="Google Shape;371;p39"/>
            <p:cNvSpPr/>
            <p:nvPr/>
          </p:nvSpPr>
          <p:spPr>
            <a:xfrm>
              <a:off x="311700" y="920600"/>
              <a:ext cx="2226530" cy="2659150"/>
            </a:xfrm>
            <a:custGeom>
              <a:rect b="b" l="l" r="r" t="t"/>
              <a:pathLst>
                <a:path extrusionOk="0" h="111378" w="90666">
                  <a:moveTo>
                    <a:pt x="46342" y="4264"/>
                  </a:moveTo>
                  <a:cubicBezTo>
                    <a:pt x="40974" y="1576"/>
                    <a:pt x="34492" y="-1094"/>
                    <a:pt x="28719" y="554"/>
                  </a:cubicBezTo>
                  <a:cubicBezTo>
                    <a:pt x="21027" y="2750"/>
                    <a:pt x="16006" y="10274"/>
                    <a:pt x="9859" y="15394"/>
                  </a:cubicBezTo>
                  <a:cubicBezTo>
                    <a:pt x="4046" y="20236"/>
                    <a:pt x="-1807" y="28931"/>
                    <a:pt x="584" y="36109"/>
                  </a:cubicBezTo>
                  <a:cubicBezTo>
                    <a:pt x="5423" y="50634"/>
                    <a:pt x="26091" y="55428"/>
                    <a:pt x="32120" y="69501"/>
                  </a:cubicBezTo>
                  <a:cubicBezTo>
                    <a:pt x="39255" y="86158"/>
                    <a:pt x="50487" y="116358"/>
                    <a:pt x="67676" y="110622"/>
                  </a:cubicBezTo>
                  <a:cubicBezTo>
                    <a:pt x="71760" y="109259"/>
                    <a:pt x="73953" y="104721"/>
                    <a:pt x="77260" y="101965"/>
                  </a:cubicBezTo>
                  <a:cubicBezTo>
                    <a:pt x="83430" y="96823"/>
                    <a:pt x="91441" y="89851"/>
                    <a:pt x="90555" y="81868"/>
                  </a:cubicBezTo>
                  <a:cubicBezTo>
                    <a:pt x="89560" y="72909"/>
                    <a:pt x="83680" y="64311"/>
                    <a:pt x="76642" y="58679"/>
                  </a:cubicBezTo>
                  <a:cubicBezTo>
                    <a:pt x="71250" y="54365"/>
                    <a:pt x="64086" y="51749"/>
                    <a:pt x="60255" y="46003"/>
                  </a:cubicBezTo>
                  <a:cubicBezTo>
                    <a:pt x="54027" y="36663"/>
                    <a:pt x="55462" y="23961"/>
                    <a:pt x="51289" y="13539"/>
                  </a:cubicBezTo>
                  <a:cubicBezTo>
                    <a:pt x="49916" y="10110"/>
                    <a:pt x="49229" y="5122"/>
                    <a:pt x="45724" y="3955"/>
                  </a:cubicBezTo>
                </a:path>
              </a:pathLst>
            </a:custGeom>
            <a:noFill/>
            <a:ln cap="flat" cmpd="sng" w="28575">
              <a:solidFill>
                <a:srgbClr val="674EA7"/>
              </a:solidFill>
              <a:prstDash val="solid"/>
              <a:round/>
              <a:headEnd len="med" w="med" type="none"/>
              <a:tailEnd len="med" w="med" type="none"/>
            </a:ln>
          </p:spPr>
        </p:sp>
      </p:grpSp>
      <p:pic>
        <p:nvPicPr>
          <p:cNvPr descr="Image result for gripper finger" id="372" name="Google Shape;372;p39"/>
          <p:cNvPicPr preferRelativeResize="0"/>
          <p:nvPr/>
        </p:nvPicPr>
        <p:blipFill>
          <a:blip r:embed="rId4">
            <a:alphaModFix/>
          </a:blip>
          <a:stretch>
            <a:fillRect/>
          </a:stretch>
        </p:blipFill>
        <p:spPr>
          <a:xfrm>
            <a:off x="6078350" y="1773450"/>
            <a:ext cx="879925" cy="879925"/>
          </a:xfrm>
          <a:prstGeom prst="rect">
            <a:avLst/>
          </a:prstGeom>
          <a:noFill/>
          <a:ln>
            <a:noFill/>
          </a:ln>
        </p:spPr>
      </p:pic>
      <p:pic>
        <p:nvPicPr>
          <p:cNvPr descr="Image result for dextrous shadow hand" id="373" name="Google Shape;373;p39"/>
          <p:cNvPicPr preferRelativeResize="0"/>
          <p:nvPr/>
        </p:nvPicPr>
        <p:blipFill>
          <a:blip r:embed="rId5">
            <a:alphaModFix/>
          </a:blip>
          <a:stretch>
            <a:fillRect/>
          </a:stretch>
        </p:blipFill>
        <p:spPr>
          <a:xfrm>
            <a:off x="6958275" y="3125400"/>
            <a:ext cx="879925" cy="1004258"/>
          </a:xfrm>
          <a:prstGeom prst="rect">
            <a:avLst/>
          </a:prstGeom>
          <a:noFill/>
          <a:ln>
            <a:noFill/>
          </a:ln>
        </p:spPr>
      </p:pic>
      <p:cxnSp>
        <p:nvCxnSpPr>
          <p:cNvPr id="374" name="Google Shape;374;p3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375" name="Google Shape;375;p39"/>
          <p:cNvPicPr preferRelativeResize="0"/>
          <p:nvPr/>
        </p:nvPicPr>
        <p:blipFill>
          <a:blip r:embed="rId6">
            <a:alphaModFix/>
          </a:blip>
          <a:stretch>
            <a:fillRect/>
          </a:stretch>
        </p:blipFill>
        <p:spPr>
          <a:xfrm>
            <a:off x="235500" y="4678925"/>
            <a:ext cx="1077607" cy="393600"/>
          </a:xfrm>
          <a:prstGeom prst="rect">
            <a:avLst/>
          </a:prstGeom>
          <a:noFill/>
          <a:ln>
            <a:noFill/>
          </a:ln>
        </p:spPr>
      </p:pic>
      <p:cxnSp>
        <p:nvCxnSpPr>
          <p:cNvPr id="376" name="Google Shape;376;p3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377" name="Google Shape;377;p39"/>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378" name="Google Shape;378;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 name="Shape 382"/>
        <p:cNvGrpSpPr/>
        <p:nvPr/>
      </p:nvGrpSpPr>
      <p:grpSpPr>
        <a:xfrm>
          <a:off x="0" y="0"/>
          <a:ext cx="0" cy="0"/>
          <a:chOff x="0" y="0"/>
          <a:chExt cx="0" cy="0"/>
        </a:xfrm>
      </p:grpSpPr>
      <p:sp>
        <p:nvSpPr>
          <p:cNvPr id="383" name="Google Shape;383;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latin typeface="Roboto Condensed"/>
                <a:ea typeface="Roboto Condensed"/>
                <a:cs typeface="Roboto Condensed"/>
                <a:sym typeface="Roboto Condensed"/>
              </a:rPr>
              <a:t>Prior Object Knowledge:</a:t>
            </a:r>
            <a:r>
              <a:rPr lang="en" sz="2400">
                <a:solidFill>
                  <a:srgbClr val="980000"/>
                </a:solidFill>
                <a:latin typeface="Roboto Condensed"/>
                <a:ea typeface="Roboto Condensed"/>
                <a:cs typeface="Roboto Condensed"/>
                <a:sym typeface="Roboto Condensed"/>
              </a:rPr>
              <a:t> Known vs. Familiar vs. Unknown</a:t>
            </a:r>
            <a:endParaRPr sz="2400">
              <a:solidFill>
                <a:srgbClr val="980000"/>
              </a:solidFill>
              <a:latin typeface="Roboto Condensed"/>
              <a:ea typeface="Roboto Condensed"/>
              <a:cs typeface="Roboto Condensed"/>
              <a:sym typeface="Roboto Condensed"/>
            </a:endParaRPr>
          </a:p>
        </p:txBody>
      </p:sp>
      <p:sp>
        <p:nvSpPr>
          <p:cNvPr id="384" name="Google Shape;384;p40"/>
          <p:cNvSpPr txBox="1"/>
          <p:nvPr>
            <p:ph idx="1" type="body"/>
          </p:nvPr>
        </p:nvSpPr>
        <p:spPr>
          <a:xfrm>
            <a:off x="4266825" y="1152475"/>
            <a:ext cx="4565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Known </a:t>
            </a:r>
            <a:r>
              <a:rPr lang="en">
                <a:solidFill>
                  <a:srgbClr val="000000"/>
                </a:solidFill>
                <a:latin typeface="Roboto Condensed Light"/>
                <a:ea typeface="Roboto Condensed Light"/>
                <a:cs typeface="Roboto Condensed Light"/>
                <a:sym typeface="Roboto Condensed Light"/>
              </a:rPr>
              <a:t>→ once an object is recognized, estimate its pose, and retrieve suitable grasp from existing experience database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 Good for specific tasks where you would expect to only see a set of objects</a:t>
            </a:r>
            <a:endParaRPr>
              <a:solidFill>
                <a:srgbClr val="D9D9D9"/>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 Does not allow learning from new objects + environments</a:t>
            </a:r>
            <a:endParaRPr>
              <a:solidFill>
                <a:srgbClr val="D9D9D9"/>
              </a:solidFill>
              <a:latin typeface="Roboto Condensed Light"/>
              <a:ea typeface="Roboto Condensed Light"/>
              <a:cs typeface="Roboto Condensed Light"/>
              <a:sym typeface="Roboto Condensed Light"/>
            </a:endParaRPr>
          </a:p>
          <a:p>
            <a:pPr indent="0" lvl="0" marL="91440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grpSp>
        <p:nvGrpSpPr>
          <p:cNvPr id="385" name="Google Shape;385;p40"/>
          <p:cNvGrpSpPr/>
          <p:nvPr/>
        </p:nvGrpSpPr>
        <p:grpSpPr>
          <a:xfrm>
            <a:off x="311691" y="1194702"/>
            <a:ext cx="3295483" cy="3370445"/>
            <a:chOff x="311700" y="985837"/>
            <a:chExt cx="3802334" cy="3888826"/>
          </a:xfrm>
        </p:grpSpPr>
        <p:pic>
          <p:nvPicPr>
            <p:cNvPr id="386" name="Google Shape;386;p40"/>
            <p:cNvPicPr preferRelativeResize="0"/>
            <p:nvPr/>
          </p:nvPicPr>
          <p:blipFill rotWithShape="1">
            <a:blip r:embed="rId3">
              <a:alphaModFix/>
            </a:blip>
            <a:srcRect b="1695" l="17996" r="34279" t="17931"/>
            <a:stretch/>
          </p:blipFill>
          <p:spPr>
            <a:xfrm>
              <a:off x="311700" y="985837"/>
              <a:ext cx="3694702" cy="3888826"/>
            </a:xfrm>
            <a:prstGeom prst="rect">
              <a:avLst/>
            </a:prstGeom>
            <a:noFill/>
            <a:ln>
              <a:noFill/>
            </a:ln>
          </p:spPr>
        </p:pic>
        <p:sp>
          <p:nvSpPr>
            <p:cNvPr id="387" name="Google Shape;387;p40"/>
            <p:cNvSpPr/>
            <p:nvPr/>
          </p:nvSpPr>
          <p:spPr>
            <a:xfrm>
              <a:off x="1126834" y="2035204"/>
              <a:ext cx="2987200" cy="1814925"/>
            </a:xfrm>
            <a:custGeom>
              <a:rect b="b" l="l" r="r" t="t"/>
              <a:pathLst>
                <a:path extrusionOk="0" h="72597" w="119488">
                  <a:moveTo>
                    <a:pt x="103958" y="5195"/>
                  </a:moveTo>
                  <a:cubicBezTo>
                    <a:pt x="99313" y="1478"/>
                    <a:pt x="92080" y="-1549"/>
                    <a:pt x="86644" y="867"/>
                  </a:cubicBezTo>
                  <a:cubicBezTo>
                    <a:pt x="77054" y="5130"/>
                    <a:pt x="71652" y="16444"/>
                    <a:pt x="61909" y="20345"/>
                  </a:cubicBezTo>
                  <a:cubicBezTo>
                    <a:pt x="57964" y="21924"/>
                    <a:pt x="53695" y="17756"/>
                    <a:pt x="50160" y="15398"/>
                  </a:cubicBezTo>
                  <a:cubicBezTo>
                    <a:pt x="43986" y="11281"/>
                    <a:pt x="35630" y="11688"/>
                    <a:pt x="28209" y="11688"/>
                  </a:cubicBezTo>
                  <a:cubicBezTo>
                    <a:pt x="23365" y="11688"/>
                    <a:pt x="18273" y="10157"/>
                    <a:pt x="13677" y="11688"/>
                  </a:cubicBezTo>
                  <a:cubicBezTo>
                    <a:pt x="1402" y="15777"/>
                    <a:pt x="-2243" y="36039"/>
                    <a:pt x="1310" y="48480"/>
                  </a:cubicBezTo>
                  <a:cubicBezTo>
                    <a:pt x="4526" y="59741"/>
                    <a:pt x="22281" y="67668"/>
                    <a:pt x="33156" y="63321"/>
                  </a:cubicBezTo>
                  <a:cubicBezTo>
                    <a:pt x="43523" y="59177"/>
                    <a:pt x="53309" y="45798"/>
                    <a:pt x="63764" y="49717"/>
                  </a:cubicBezTo>
                  <a:cubicBezTo>
                    <a:pt x="68541" y="51508"/>
                    <a:pt x="70602" y="57352"/>
                    <a:pt x="74586" y="60538"/>
                  </a:cubicBezTo>
                  <a:cubicBezTo>
                    <a:pt x="81541" y="66099"/>
                    <a:pt x="91376" y="75943"/>
                    <a:pt x="99011" y="71360"/>
                  </a:cubicBezTo>
                  <a:cubicBezTo>
                    <a:pt x="104135" y="68284"/>
                    <a:pt x="105122" y="61072"/>
                    <a:pt x="108596" y="56210"/>
                  </a:cubicBezTo>
                  <a:cubicBezTo>
                    <a:pt x="113395" y="49492"/>
                    <a:pt x="121863" y="41306"/>
                    <a:pt x="118798" y="33640"/>
                  </a:cubicBezTo>
                  <a:cubicBezTo>
                    <a:pt x="114551" y="23016"/>
                    <a:pt x="110193" y="11739"/>
                    <a:pt x="102103" y="3649"/>
                  </a:cubicBezTo>
                </a:path>
              </a:pathLst>
            </a:custGeom>
            <a:noFill/>
            <a:ln cap="flat" cmpd="sng" w="28575">
              <a:solidFill>
                <a:srgbClr val="76A5AF"/>
              </a:solidFill>
              <a:prstDash val="solid"/>
              <a:round/>
              <a:headEnd len="med" w="med" type="none"/>
              <a:tailEnd len="med" w="med" type="none"/>
            </a:ln>
          </p:spPr>
        </p:sp>
      </p:grpSp>
      <p:cxnSp>
        <p:nvCxnSpPr>
          <p:cNvPr id="388" name="Google Shape;388;p4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389" name="Google Shape;389;p40"/>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390" name="Google Shape;390;p40"/>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391" name="Google Shape;391;p40"/>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392" name="Google Shape;39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latin typeface="Roboto Condensed"/>
                <a:ea typeface="Roboto Condensed"/>
                <a:cs typeface="Roboto Condensed"/>
                <a:sym typeface="Roboto Condensed"/>
              </a:rPr>
              <a:t>Prior Object Knowledge:</a:t>
            </a:r>
            <a:r>
              <a:rPr lang="en" sz="2400">
                <a:solidFill>
                  <a:srgbClr val="980000"/>
                </a:solidFill>
                <a:latin typeface="Roboto Condensed"/>
                <a:ea typeface="Roboto Condensed"/>
                <a:cs typeface="Roboto Condensed"/>
                <a:sym typeface="Roboto Condensed"/>
              </a:rPr>
              <a:t> Known vs. Familiar vs. Unknown</a:t>
            </a:r>
            <a:endParaRPr sz="2400">
              <a:solidFill>
                <a:srgbClr val="980000"/>
              </a:solidFill>
              <a:latin typeface="Roboto Condensed"/>
              <a:ea typeface="Roboto Condensed"/>
              <a:cs typeface="Roboto Condensed"/>
              <a:sym typeface="Roboto Condensed"/>
            </a:endParaRPr>
          </a:p>
        </p:txBody>
      </p:sp>
      <p:sp>
        <p:nvSpPr>
          <p:cNvPr id="398" name="Google Shape;398;p41"/>
          <p:cNvSpPr txBox="1"/>
          <p:nvPr>
            <p:ph idx="1" type="body"/>
          </p:nvPr>
        </p:nvSpPr>
        <p:spPr>
          <a:xfrm>
            <a:off x="4266825" y="1152475"/>
            <a:ext cx="4565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Known </a:t>
            </a:r>
            <a:r>
              <a:rPr lang="en">
                <a:solidFill>
                  <a:srgbClr val="000000"/>
                </a:solidFill>
                <a:latin typeface="Roboto Condensed Light"/>
                <a:ea typeface="Roboto Condensed Light"/>
                <a:cs typeface="Roboto Condensed Light"/>
                <a:sym typeface="Roboto Condensed Light"/>
              </a:rPr>
              <a:t>→ once an object is recognized, estimate its pose, and retrieve suitable grasp from existing experience database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Good for specific tasks where you would expect to only see a set of objects</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 Does not allow learning from new objects + environments</a:t>
            </a:r>
            <a:endParaRPr>
              <a:solidFill>
                <a:srgbClr val="D9D9D9"/>
              </a:solidFill>
              <a:latin typeface="Roboto Condensed Light"/>
              <a:ea typeface="Roboto Condensed Light"/>
              <a:cs typeface="Roboto Condensed Light"/>
              <a:sym typeface="Roboto Condensed Light"/>
            </a:endParaRPr>
          </a:p>
          <a:p>
            <a:pPr indent="0" lvl="0" marL="91440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grpSp>
        <p:nvGrpSpPr>
          <p:cNvPr id="399" name="Google Shape;399;p41"/>
          <p:cNvGrpSpPr/>
          <p:nvPr/>
        </p:nvGrpSpPr>
        <p:grpSpPr>
          <a:xfrm>
            <a:off x="311691" y="1194702"/>
            <a:ext cx="3295483" cy="3370445"/>
            <a:chOff x="311700" y="985837"/>
            <a:chExt cx="3802334" cy="3888826"/>
          </a:xfrm>
        </p:grpSpPr>
        <p:pic>
          <p:nvPicPr>
            <p:cNvPr id="400" name="Google Shape;400;p41"/>
            <p:cNvPicPr preferRelativeResize="0"/>
            <p:nvPr/>
          </p:nvPicPr>
          <p:blipFill rotWithShape="1">
            <a:blip r:embed="rId3">
              <a:alphaModFix/>
            </a:blip>
            <a:srcRect b="1695" l="17996" r="34279" t="17931"/>
            <a:stretch/>
          </p:blipFill>
          <p:spPr>
            <a:xfrm>
              <a:off x="311700" y="985837"/>
              <a:ext cx="3694702" cy="3888826"/>
            </a:xfrm>
            <a:prstGeom prst="rect">
              <a:avLst/>
            </a:prstGeom>
            <a:noFill/>
            <a:ln>
              <a:noFill/>
            </a:ln>
          </p:spPr>
        </p:pic>
        <p:sp>
          <p:nvSpPr>
            <p:cNvPr id="401" name="Google Shape;401;p41"/>
            <p:cNvSpPr/>
            <p:nvPr/>
          </p:nvSpPr>
          <p:spPr>
            <a:xfrm>
              <a:off x="1126834" y="2035204"/>
              <a:ext cx="2987200" cy="1814925"/>
            </a:xfrm>
            <a:custGeom>
              <a:rect b="b" l="l" r="r" t="t"/>
              <a:pathLst>
                <a:path extrusionOk="0" h="72597" w="119488">
                  <a:moveTo>
                    <a:pt x="103958" y="5195"/>
                  </a:moveTo>
                  <a:cubicBezTo>
                    <a:pt x="99313" y="1478"/>
                    <a:pt x="92080" y="-1549"/>
                    <a:pt x="86644" y="867"/>
                  </a:cubicBezTo>
                  <a:cubicBezTo>
                    <a:pt x="77054" y="5130"/>
                    <a:pt x="71652" y="16444"/>
                    <a:pt x="61909" y="20345"/>
                  </a:cubicBezTo>
                  <a:cubicBezTo>
                    <a:pt x="57964" y="21924"/>
                    <a:pt x="53695" y="17756"/>
                    <a:pt x="50160" y="15398"/>
                  </a:cubicBezTo>
                  <a:cubicBezTo>
                    <a:pt x="43986" y="11281"/>
                    <a:pt x="35630" y="11688"/>
                    <a:pt x="28209" y="11688"/>
                  </a:cubicBezTo>
                  <a:cubicBezTo>
                    <a:pt x="23365" y="11688"/>
                    <a:pt x="18273" y="10157"/>
                    <a:pt x="13677" y="11688"/>
                  </a:cubicBezTo>
                  <a:cubicBezTo>
                    <a:pt x="1402" y="15777"/>
                    <a:pt x="-2243" y="36039"/>
                    <a:pt x="1310" y="48480"/>
                  </a:cubicBezTo>
                  <a:cubicBezTo>
                    <a:pt x="4526" y="59741"/>
                    <a:pt x="22281" y="67668"/>
                    <a:pt x="33156" y="63321"/>
                  </a:cubicBezTo>
                  <a:cubicBezTo>
                    <a:pt x="43523" y="59177"/>
                    <a:pt x="53309" y="45798"/>
                    <a:pt x="63764" y="49717"/>
                  </a:cubicBezTo>
                  <a:cubicBezTo>
                    <a:pt x="68541" y="51508"/>
                    <a:pt x="70602" y="57352"/>
                    <a:pt x="74586" y="60538"/>
                  </a:cubicBezTo>
                  <a:cubicBezTo>
                    <a:pt x="81541" y="66099"/>
                    <a:pt x="91376" y="75943"/>
                    <a:pt x="99011" y="71360"/>
                  </a:cubicBezTo>
                  <a:cubicBezTo>
                    <a:pt x="104135" y="68284"/>
                    <a:pt x="105122" y="61072"/>
                    <a:pt x="108596" y="56210"/>
                  </a:cubicBezTo>
                  <a:cubicBezTo>
                    <a:pt x="113395" y="49492"/>
                    <a:pt x="121863" y="41306"/>
                    <a:pt x="118798" y="33640"/>
                  </a:cubicBezTo>
                  <a:cubicBezTo>
                    <a:pt x="114551" y="23016"/>
                    <a:pt x="110193" y="11739"/>
                    <a:pt x="102103" y="3649"/>
                  </a:cubicBezTo>
                </a:path>
              </a:pathLst>
            </a:custGeom>
            <a:noFill/>
            <a:ln cap="flat" cmpd="sng" w="28575">
              <a:solidFill>
                <a:srgbClr val="76A5AF"/>
              </a:solidFill>
              <a:prstDash val="solid"/>
              <a:round/>
              <a:headEnd len="med" w="med" type="none"/>
              <a:tailEnd len="med" w="med" type="none"/>
            </a:ln>
          </p:spPr>
        </p:sp>
      </p:grpSp>
      <p:cxnSp>
        <p:nvCxnSpPr>
          <p:cNvPr id="402" name="Google Shape;402;p4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403" name="Google Shape;403;p41"/>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404" name="Google Shape;404;p41"/>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405" name="Google Shape;405;p41"/>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406" name="Google Shape;406;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Motivation</a:t>
            </a:r>
            <a:endParaRPr>
              <a:latin typeface="Roboto Condensed Light"/>
              <a:ea typeface="Roboto Condensed Light"/>
              <a:cs typeface="Roboto Condensed Light"/>
              <a:sym typeface="Roboto Condensed Light"/>
            </a:endParaRPr>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latin typeface="Roboto Condensed"/>
                <a:ea typeface="Roboto Condensed"/>
                <a:cs typeface="Roboto Condensed"/>
                <a:sym typeface="Roboto Condensed"/>
              </a:rPr>
              <a:t>Prior Object Knowledge:</a:t>
            </a:r>
            <a:r>
              <a:rPr lang="en" sz="2400">
                <a:solidFill>
                  <a:srgbClr val="980000"/>
                </a:solidFill>
                <a:latin typeface="Roboto Condensed"/>
                <a:ea typeface="Roboto Condensed"/>
                <a:cs typeface="Roboto Condensed"/>
                <a:sym typeface="Roboto Condensed"/>
              </a:rPr>
              <a:t> Known vs. Familiar vs. Unknown</a:t>
            </a:r>
            <a:endParaRPr sz="2400">
              <a:solidFill>
                <a:srgbClr val="980000"/>
              </a:solidFill>
              <a:latin typeface="Roboto Condensed"/>
              <a:ea typeface="Roboto Condensed"/>
              <a:cs typeface="Roboto Condensed"/>
              <a:sym typeface="Roboto Condensed"/>
            </a:endParaRPr>
          </a:p>
        </p:txBody>
      </p:sp>
      <p:sp>
        <p:nvSpPr>
          <p:cNvPr id="412" name="Google Shape;412;p42"/>
          <p:cNvSpPr txBox="1"/>
          <p:nvPr>
            <p:ph idx="1" type="body"/>
          </p:nvPr>
        </p:nvSpPr>
        <p:spPr>
          <a:xfrm>
            <a:off x="4266825" y="1152475"/>
            <a:ext cx="4565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Known </a:t>
            </a:r>
            <a:r>
              <a:rPr lang="en">
                <a:solidFill>
                  <a:srgbClr val="000000"/>
                </a:solidFill>
                <a:latin typeface="Roboto Condensed Light"/>
                <a:ea typeface="Roboto Condensed Light"/>
                <a:cs typeface="Roboto Condensed Light"/>
                <a:sym typeface="Roboto Condensed Light"/>
              </a:rPr>
              <a:t>→ once an object is recognized, estimate its pose, and retrieve suitable grasp from existing experience database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Good for specific tasks where you would expect to only see a set of objects</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Does not allow learning from new objects + environments</a:t>
            </a:r>
            <a:endParaRPr>
              <a:solidFill>
                <a:srgbClr val="000000"/>
              </a:solidFill>
              <a:latin typeface="Roboto Condensed Light"/>
              <a:ea typeface="Roboto Condensed Light"/>
              <a:cs typeface="Roboto Condensed Light"/>
              <a:sym typeface="Roboto Condensed Light"/>
            </a:endParaRPr>
          </a:p>
          <a:p>
            <a:pPr indent="0" lvl="0" marL="91440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grpSp>
        <p:nvGrpSpPr>
          <p:cNvPr id="413" name="Google Shape;413;p42"/>
          <p:cNvGrpSpPr/>
          <p:nvPr/>
        </p:nvGrpSpPr>
        <p:grpSpPr>
          <a:xfrm>
            <a:off x="311691" y="1194702"/>
            <a:ext cx="3295483" cy="3370445"/>
            <a:chOff x="311700" y="985837"/>
            <a:chExt cx="3802334" cy="3888826"/>
          </a:xfrm>
        </p:grpSpPr>
        <p:pic>
          <p:nvPicPr>
            <p:cNvPr id="414" name="Google Shape;414;p42"/>
            <p:cNvPicPr preferRelativeResize="0"/>
            <p:nvPr/>
          </p:nvPicPr>
          <p:blipFill rotWithShape="1">
            <a:blip r:embed="rId3">
              <a:alphaModFix/>
            </a:blip>
            <a:srcRect b="1695" l="17996" r="34279" t="17931"/>
            <a:stretch/>
          </p:blipFill>
          <p:spPr>
            <a:xfrm>
              <a:off x="311700" y="985837"/>
              <a:ext cx="3694702" cy="3888826"/>
            </a:xfrm>
            <a:prstGeom prst="rect">
              <a:avLst/>
            </a:prstGeom>
            <a:noFill/>
            <a:ln>
              <a:noFill/>
            </a:ln>
          </p:spPr>
        </p:pic>
        <p:sp>
          <p:nvSpPr>
            <p:cNvPr id="415" name="Google Shape;415;p42"/>
            <p:cNvSpPr/>
            <p:nvPr/>
          </p:nvSpPr>
          <p:spPr>
            <a:xfrm>
              <a:off x="1126834" y="2035204"/>
              <a:ext cx="2987200" cy="1814925"/>
            </a:xfrm>
            <a:custGeom>
              <a:rect b="b" l="l" r="r" t="t"/>
              <a:pathLst>
                <a:path extrusionOk="0" h="72597" w="119488">
                  <a:moveTo>
                    <a:pt x="103958" y="5195"/>
                  </a:moveTo>
                  <a:cubicBezTo>
                    <a:pt x="99313" y="1478"/>
                    <a:pt x="92080" y="-1549"/>
                    <a:pt x="86644" y="867"/>
                  </a:cubicBezTo>
                  <a:cubicBezTo>
                    <a:pt x="77054" y="5130"/>
                    <a:pt x="71652" y="16444"/>
                    <a:pt x="61909" y="20345"/>
                  </a:cubicBezTo>
                  <a:cubicBezTo>
                    <a:pt x="57964" y="21924"/>
                    <a:pt x="53695" y="17756"/>
                    <a:pt x="50160" y="15398"/>
                  </a:cubicBezTo>
                  <a:cubicBezTo>
                    <a:pt x="43986" y="11281"/>
                    <a:pt x="35630" y="11688"/>
                    <a:pt x="28209" y="11688"/>
                  </a:cubicBezTo>
                  <a:cubicBezTo>
                    <a:pt x="23365" y="11688"/>
                    <a:pt x="18273" y="10157"/>
                    <a:pt x="13677" y="11688"/>
                  </a:cubicBezTo>
                  <a:cubicBezTo>
                    <a:pt x="1402" y="15777"/>
                    <a:pt x="-2243" y="36039"/>
                    <a:pt x="1310" y="48480"/>
                  </a:cubicBezTo>
                  <a:cubicBezTo>
                    <a:pt x="4526" y="59741"/>
                    <a:pt x="22281" y="67668"/>
                    <a:pt x="33156" y="63321"/>
                  </a:cubicBezTo>
                  <a:cubicBezTo>
                    <a:pt x="43523" y="59177"/>
                    <a:pt x="53309" y="45798"/>
                    <a:pt x="63764" y="49717"/>
                  </a:cubicBezTo>
                  <a:cubicBezTo>
                    <a:pt x="68541" y="51508"/>
                    <a:pt x="70602" y="57352"/>
                    <a:pt x="74586" y="60538"/>
                  </a:cubicBezTo>
                  <a:cubicBezTo>
                    <a:pt x="81541" y="66099"/>
                    <a:pt x="91376" y="75943"/>
                    <a:pt x="99011" y="71360"/>
                  </a:cubicBezTo>
                  <a:cubicBezTo>
                    <a:pt x="104135" y="68284"/>
                    <a:pt x="105122" y="61072"/>
                    <a:pt x="108596" y="56210"/>
                  </a:cubicBezTo>
                  <a:cubicBezTo>
                    <a:pt x="113395" y="49492"/>
                    <a:pt x="121863" y="41306"/>
                    <a:pt x="118798" y="33640"/>
                  </a:cubicBezTo>
                  <a:cubicBezTo>
                    <a:pt x="114551" y="23016"/>
                    <a:pt x="110193" y="11739"/>
                    <a:pt x="102103" y="3649"/>
                  </a:cubicBezTo>
                </a:path>
              </a:pathLst>
            </a:custGeom>
            <a:noFill/>
            <a:ln cap="flat" cmpd="sng" w="28575">
              <a:solidFill>
                <a:srgbClr val="76A5AF"/>
              </a:solidFill>
              <a:prstDash val="solid"/>
              <a:round/>
              <a:headEnd len="med" w="med" type="none"/>
              <a:tailEnd len="med" w="med" type="none"/>
            </a:ln>
          </p:spPr>
        </p:sp>
      </p:grpSp>
      <p:cxnSp>
        <p:nvCxnSpPr>
          <p:cNvPr id="416" name="Google Shape;416;p4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417" name="Google Shape;417;p42"/>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418" name="Google Shape;418;p42"/>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419" name="Google Shape;419;p42"/>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420" name="Google Shape;420;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latin typeface="Roboto Condensed"/>
                <a:ea typeface="Roboto Condensed"/>
                <a:cs typeface="Roboto Condensed"/>
                <a:sym typeface="Roboto Condensed"/>
              </a:rPr>
              <a:t>Prior Object Knowledge:</a:t>
            </a:r>
            <a:r>
              <a:rPr lang="en" sz="2400">
                <a:solidFill>
                  <a:srgbClr val="980000"/>
                </a:solidFill>
                <a:latin typeface="Roboto Condensed"/>
                <a:ea typeface="Roboto Condensed"/>
                <a:cs typeface="Roboto Condensed"/>
                <a:sym typeface="Roboto Condensed"/>
              </a:rPr>
              <a:t> Known vs. Familiar vs. Unknown</a:t>
            </a:r>
            <a:endParaRPr sz="2400">
              <a:solidFill>
                <a:srgbClr val="980000"/>
              </a:solidFill>
              <a:latin typeface="Roboto Condensed"/>
              <a:ea typeface="Roboto Condensed"/>
              <a:cs typeface="Roboto Condensed"/>
              <a:sym typeface="Roboto Condensed"/>
            </a:endParaRPr>
          </a:p>
        </p:txBody>
      </p:sp>
      <p:sp>
        <p:nvSpPr>
          <p:cNvPr id="426" name="Google Shape;426;p43"/>
          <p:cNvSpPr txBox="1"/>
          <p:nvPr>
            <p:ph idx="1" type="body"/>
          </p:nvPr>
        </p:nvSpPr>
        <p:spPr>
          <a:xfrm>
            <a:off x="4266825" y="1152475"/>
            <a:ext cx="4565400" cy="372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a:ea typeface="Roboto Condensed"/>
                <a:cs typeface="Roboto Condensed"/>
                <a:sym typeface="Roboto Condensed"/>
              </a:rPr>
              <a:t>Familiar</a:t>
            </a:r>
            <a:r>
              <a:rPr lang="en">
                <a:solidFill>
                  <a:srgbClr val="000000"/>
                </a:solidFill>
                <a:latin typeface="Roboto Condensed Light"/>
                <a:ea typeface="Roboto Condensed Light"/>
                <a:cs typeface="Roboto Condensed Light"/>
                <a:sym typeface="Roboto Condensed Light"/>
              </a:rPr>
              <a:t> → Plan grasp of object by identifying common characteristics with objects in the database</a:t>
            </a:r>
            <a:endParaRPr>
              <a:solidFill>
                <a:srgbClr val="000000"/>
              </a:solidFill>
              <a:latin typeface="Roboto Condensed Light"/>
              <a:ea typeface="Roboto Condensed Light"/>
              <a:cs typeface="Roboto Condensed Light"/>
              <a:sym typeface="Roboto Condensed Light"/>
            </a:endParaRPr>
          </a:p>
          <a:p>
            <a:pPr indent="-330200" lvl="1" marL="914400" rtl="0" algn="l">
              <a:lnSpc>
                <a:spcPct val="150000"/>
              </a:lnSpc>
              <a:spcBef>
                <a:spcPts val="0"/>
              </a:spcBef>
              <a:spcAft>
                <a:spcPts val="0"/>
              </a:spcAft>
              <a:buClr>
                <a:srgbClr val="D9D9D9"/>
              </a:buClr>
              <a:buSzPts val="1600"/>
              <a:buFont typeface="Roboto Condensed Light"/>
              <a:buChar char="○"/>
            </a:pPr>
            <a:r>
              <a:rPr lang="en" sz="1600" u="sng">
                <a:solidFill>
                  <a:srgbClr val="D9D9D9"/>
                </a:solidFill>
                <a:latin typeface="Roboto Condensed Light"/>
                <a:ea typeface="Roboto Condensed Light"/>
                <a:cs typeface="Roboto Condensed Light"/>
                <a:sym typeface="Roboto Condensed Light"/>
              </a:rPr>
              <a:t>Low Level: </a:t>
            </a:r>
            <a:r>
              <a:rPr lang="en" sz="1600">
                <a:solidFill>
                  <a:srgbClr val="D9D9D9"/>
                </a:solidFill>
                <a:latin typeface="Roboto Condensed Light"/>
                <a:ea typeface="Roboto Condensed Light"/>
                <a:cs typeface="Roboto Condensed Light"/>
                <a:sym typeface="Roboto Condensed Light"/>
              </a:rPr>
              <a:t>texture, shape</a:t>
            </a:r>
            <a:endParaRPr sz="1600">
              <a:solidFill>
                <a:srgbClr val="D9D9D9"/>
              </a:solidFill>
              <a:latin typeface="Roboto Condensed Light"/>
              <a:ea typeface="Roboto Condensed Light"/>
              <a:cs typeface="Roboto Condensed Light"/>
              <a:sym typeface="Roboto Condensed Light"/>
            </a:endParaRPr>
          </a:p>
          <a:p>
            <a:pPr indent="-330200" lvl="1" marL="914400" rtl="0" algn="l">
              <a:lnSpc>
                <a:spcPct val="150000"/>
              </a:lnSpc>
              <a:spcBef>
                <a:spcPts val="0"/>
              </a:spcBef>
              <a:spcAft>
                <a:spcPts val="0"/>
              </a:spcAft>
              <a:buClr>
                <a:srgbClr val="D9D9D9"/>
              </a:buClr>
              <a:buSzPts val="1600"/>
              <a:buFont typeface="Roboto Condensed Light"/>
              <a:buChar char="○"/>
            </a:pPr>
            <a:r>
              <a:rPr lang="en" sz="1600" u="sng">
                <a:solidFill>
                  <a:srgbClr val="D9D9D9"/>
                </a:solidFill>
                <a:latin typeface="Roboto Condensed Light"/>
                <a:ea typeface="Roboto Condensed Light"/>
                <a:cs typeface="Roboto Condensed Light"/>
                <a:sym typeface="Roboto Condensed Light"/>
              </a:rPr>
              <a:t>High Level:</a:t>
            </a:r>
            <a:r>
              <a:rPr lang="en" sz="1600">
                <a:solidFill>
                  <a:srgbClr val="D9D9D9"/>
                </a:solidFill>
                <a:latin typeface="Roboto Condensed Light"/>
                <a:ea typeface="Roboto Condensed Light"/>
                <a:cs typeface="Roboto Condensed Light"/>
                <a:sym typeface="Roboto Condensed Light"/>
              </a:rPr>
              <a:t> functionality (pouring, rolling)</a:t>
            </a:r>
            <a:endParaRPr sz="1600">
              <a:solidFill>
                <a:srgbClr val="D9D9D9"/>
              </a:solidFill>
              <a:latin typeface="Roboto Condensed Light"/>
              <a:ea typeface="Roboto Condensed Light"/>
              <a:cs typeface="Roboto Condensed Light"/>
              <a:sym typeface="Roboto Condensed Light"/>
            </a:endParaRPr>
          </a:p>
          <a:p>
            <a:pPr indent="-330200" lvl="1" marL="914400" rtl="0" algn="l">
              <a:lnSpc>
                <a:spcPct val="150000"/>
              </a:lnSpc>
              <a:spcBef>
                <a:spcPts val="0"/>
              </a:spcBef>
              <a:spcAft>
                <a:spcPts val="0"/>
              </a:spcAft>
              <a:buClr>
                <a:srgbClr val="D9D9D9"/>
              </a:buClr>
              <a:buSzPts val="1600"/>
              <a:buFont typeface="Roboto Condensed Light"/>
              <a:buChar char="○"/>
            </a:pPr>
            <a:r>
              <a:rPr lang="en" sz="1600">
                <a:solidFill>
                  <a:srgbClr val="D9D9D9"/>
                </a:solidFill>
                <a:latin typeface="Roboto Condensed Light"/>
                <a:ea typeface="Roboto Condensed Light"/>
                <a:cs typeface="Roboto Condensed Light"/>
                <a:sym typeface="Roboto Condensed Light"/>
              </a:rPr>
              <a:t>Develop a “similarity metric” to compare object + make grasps transferable </a:t>
            </a:r>
            <a:endParaRPr sz="1600">
              <a:solidFill>
                <a:srgbClr val="D9D9D9"/>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rPr lang="en">
                <a:solidFill>
                  <a:srgbClr val="000000"/>
                </a:solidFill>
                <a:latin typeface="Roboto Condensed Light"/>
                <a:ea typeface="Roboto Condensed Light"/>
                <a:cs typeface="Roboto Condensed Light"/>
                <a:sym typeface="Roboto Condensed Light"/>
              </a:rPr>
              <a:t> </a:t>
            </a:r>
            <a:endParaRPr>
              <a:solidFill>
                <a:srgbClr val="000000"/>
              </a:solidFill>
              <a:latin typeface="Roboto Condensed Light"/>
              <a:ea typeface="Roboto Condensed Light"/>
              <a:cs typeface="Roboto Condensed Light"/>
              <a:sym typeface="Roboto Condensed Light"/>
            </a:endParaRPr>
          </a:p>
        </p:txBody>
      </p:sp>
      <p:grpSp>
        <p:nvGrpSpPr>
          <p:cNvPr id="427" name="Google Shape;427;p43"/>
          <p:cNvGrpSpPr/>
          <p:nvPr/>
        </p:nvGrpSpPr>
        <p:grpSpPr>
          <a:xfrm>
            <a:off x="311721" y="1081348"/>
            <a:ext cx="3386358" cy="3463388"/>
            <a:chOff x="311700" y="985837"/>
            <a:chExt cx="3802334" cy="3888826"/>
          </a:xfrm>
        </p:grpSpPr>
        <p:pic>
          <p:nvPicPr>
            <p:cNvPr id="428" name="Google Shape;428;p43"/>
            <p:cNvPicPr preferRelativeResize="0"/>
            <p:nvPr/>
          </p:nvPicPr>
          <p:blipFill rotWithShape="1">
            <a:blip r:embed="rId3">
              <a:alphaModFix/>
            </a:blip>
            <a:srcRect b="1695" l="17996" r="34279" t="17931"/>
            <a:stretch/>
          </p:blipFill>
          <p:spPr>
            <a:xfrm>
              <a:off x="311700" y="985837"/>
              <a:ext cx="3694702" cy="3888826"/>
            </a:xfrm>
            <a:prstGeom prst="rect">
              <a:avLst/>
            </a:prstGeom>
            <a:noFill/>
            <a:ln>
              <a:noFill/>
            </a:ln>
          </p:spPr>
        </p:pic>
        <p:sp>
          <p:nvSpPr>
            <p:cNvPr id="429" name="Google Shape;429;p43"/>
            <p:cNvSpPr/>
            <p:nvPr/>
          </p:nvSpPr>
          <p:spPr>
            <a:xfrm>
              <a:off x="1126834" y="2035204"/>
              <a:ext cx="2987200" cy="1814925"/>
            </a:xfrm>
            <a:custGeom>
              <a:rect b="b" l="l" r="r" t="t"/>
              <a:pathLst>
                <a:path extrusionOk="0" h="72597" w="119488">
                  <a:moveTo>
                    <a:pt x="103958" y="5195"/>
                  </a:moveTo>
                  <a:cubicBezTo>
                    <a:pt x="99313" y="1478"/>
                    <a:pt x="92080" y="-1549"/>
                    <a:pt x="86644" y="867"/>
                  </a:cubicBezTo>
                  <a:cubicBezTo>
                    <a:pt x="77054" y="5130"/>
                    <a:pt x="71652" y="16444"/>
                    <a:pt x="61909" y="20345"/>
                  </a:cubicBezTo>
                  <a:cubicBezTo>
                    <a:pt x="57964" y="21924"/>
                    <a:pt x="53695" y="17756"/>
                    <a:pt x="50160" y="15398"/>
                  </a:cubicBezTo>
                  <a:cubicBezTo>
                    <a:pt x="43986" y="11281"/>
                    <a:pt x="35630" y="11688"/>
                    <a:pt x="28209" y="11688"/>
                  </a:cubicBezTo>
                  <a:cubicBezTo>
                    <a:pt x="23365" y="11688"/>
                    <a:pt x="18273" y="10157"/>
                    <a:pt x="13677" y="11688"/>
                  </a:cubicBezTo>
                  <a:cubicBezTo>
                    <a:pt x="1402" y="15777"/>
                    <a:pt x="-2243" y="36039"/>
                    <a:pt x="1310" y="48480"/>
                  </a:cubicBezTo>
                  <a:cubicBezTo>
                    <a:pt x="4526" y="59741"/>
                    <a:pt x="22281" y="67668"/>
                    <a:pt x="33156" y="63321"/>
                  </a:cubicBezTo>
                  <a:cubicBezTo>
                    <a:pt x="43523" y="59177"/>
                    <a:pt x="53309" y="45798"/>
                    <a:pt x="63764" y="49717"/>
                  </a:cubicBezTo>
                  <a:cubicBezTo>
                    <a:pt x="68541" y="51508"/>
                    <a:pt x="70602" y="57352"/>
                    <a:pt x="74586" y="60538"/>
                  </a:cubicBezTo>
                  <a:cubicBezTo>
                    <a:pt x="81541" y="66099"/>
                    <a:pt x="91376" y="75943"/>
                    <a:pt x="99011" y="71360"/>
                  </a:cubicBezTo>
                  <a:cubicBezTo>
                    <a:pt x="104135" y="68284"/>
                    <a:pt x="105122" y="61072"/>
                    <a:pt x="108596" y="56210"/>
                  </a:cubicBezTo>
                  <a:cubicBezTo>
                    <a:pt x="113395" y="49492"/>
                    <a:pt x="121863" y="41306"/>
                    <a:pt x="118798" y="33640"/>
                  </a:cubicBezTo>
                  <a:cubicBezTo>
                    <a:pt x="114551" y="23016"/>
                    <a:pt x="110193" y="11739"/>
                    <a:pt x="102103" y="3649"/>
                  </a:cubicBezTo>
                </a:path>
              </a:pathLst>
            </a:custGeom>
            <a:noFill/>
            <a:ln cap="flat" cmpd="sng" w="28575">
              <a:solidFill>
                <a:srgbClr val="76A5AF"/>
              </a:solidFill>
              <a:prstDash val="solid"/>
              <a:round/>
              <a:headEnd len="med" w="med" type="none"/>
              <a:tailEnd len="med" w="med" type="none"/>
            </a:ln>
          </p:spPr>
        </p:sp>
      </p:grpSp>
      <p:cxnSp>
        <p:nvCxnSpPr>
          <p:cNvPr id="430" name="Google Shape;430;p4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431" name="Google Shape;431;p43"/>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432" name="Google Shape;432;p43"/>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433" name="Google Shape;433;p43"/>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434" name="Google Shape;434;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latin typeface="Roboto Condensed"/>
                <a:ea typeface="Roboto Condensed"/>
                <a:cs typeface="Roboto Condensed"/>
                <a:sym typeface="Roboto Condensed"/>
              </a:rPr>
              <a:t>Prior Object Knowledge:</a:t>
            </a:r>
            <a:r>
              <a:rPr lang="en" sz="2400">
                <a:solidFill>
                  <a:srgbClr val="980000"/>
                </a:solidFill>
                <a:latin typeface="Roboto Condensed"/>
                <a:ea typeface="Roboto Condensed"/>
                <a:cs typeface="Roboto Condensed"/>
                <a:sym typeface="Roboto Condensed"/>
              </a:rPr>
              <a:t> Known vs. Familiar vs. Unknown</a:t>
            </a:r>
            <a:endParaRPr sz="2400">
              <a:solidFill>
                <a:srgbClr val="980000"/>
              </a:solidFill>
              <a:latin typeface="Roboto Condensed"/>
              <a:ea typeface="Roboto Condensed"/>
              <a:cs typeface="Roboto Condensed"/>
              <a:sym typeface="Roboto Condensed"/>
            </a:endParaRPr>
          </a:p>
        </p:txBody>
      </p:sp>
      <p:sp>
        <p:nvSpPr>
          <p:cNvPr id="440" name="Google Shape;440;p44"/>
          <p:cNvSpPr txBox="1"/>
          <p:nvPr>
            <p:ph idx="1" type="body"/>
          </p:nvPr>
        </p:nvSpPr>
        <p:spPr>
          <a:xfrm>
            <a:off x="4266825" y="1152475"/>
            <a:ext cx="4565400" cy="3722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a:ea typeface="Roboto Condensed"/>
                <a:cs typeface="Roboto Condensed"/>
                <a:sym typeface="Roboto Condensed"/>
              </a:rPr>
              <a:t>Familiar</a:t>
            </a:r>
            <a:r>
              <a:rPr lang="en">
                <a:solidFill>
                  <a:srgbClr val="000000"/>
                </a:solidFill>
                <a:latin typeface="Roboto Condensed Light"/>
                <a:ea typeface="Roboto Condensed Light"/>
                <a:cs typeface="Roboto Condensed Light"/>
                <a:sym typeface="Roboto Condensed Light"/>
              </a:rPr>
              <a:t> → Plan grasp of object by identifying common characteristics with objects in the database</a:t>
            </a:r>
            <a:endParaRPr>
              <a:solidFill>
                <a:srgbClr val="000000"/>
              </a:solidFill>
              <a:latin typeface="Roboto Condensed Light"/>
              <a:ea typeface="Roboto Condensed Light"/>
              <a:cs typeface="Roboto Condensed Light"/>
              <a:sym typeface="Roboto Condensed Light"/>
            </a:endParaRPr>
          </a:p>
          <a:p>
            <a:pPr indent="-330200" lvl="1" marL="914400" rtl="0" algn="l">
              <a:lnSpc>
                <a:spcPct val="150000"/>
              </a:lnSpc>
              <a:spcBef>
                <a:spcPts val="0"/>
              </a:spcBef>
              <a:spcAft>
                <a:spcPts val="0"/>
              </a:spcAft>
              <a:buClr>
                <a:srgbClr val="000000"/>
              </a:buClr>
              <a:buSzPts val="1600"/>
              <a:buFont typeface="Roboto Condensed Light"/>
              <a:buChar char="○"/>
            </a:pPr>
            <a:r>
              <a:rPr lang="en" sz="1600" u="sng">
                <a:solidFill>
                  <a:srgbClr val="000000"/>
                </a:solidFill>
                <a:latin typeface="Roboto Condensed Light"/>
                <a:ea typeface="Roboto Condensed Light"/>
                <a:cs typeface="Roboto Condensed Light"/>
                <a:sym typeface="Roboto Condensed Light"/>
              </a:rPr>
              <a:t>Low Level: </a:t>
            </a:r>
            <a:r>
              <a:rPr lang="en" sz="1600">
                <a:solidFill>
                  <a:srgbClr val="000000"/>
                </a:solidFill>
                <a:latin typeface="Roboto Condensed Light"/>
                <a:ea typeface="Roboto Condensed Light"/>
                <a:cs typeface="Roboto Condensed Light"/>
                <a:sym typeface="Roboto Condensed Light"/>
              </a:rPr>
              <a:t>texture, shape</a:t>
            </a:r>
            <a:endParaRPr sz="1600">
              <a:solidFill>
                <a:srgbClr val="000000"/>
              </a:solidFill>
              <a:latin typeface="Roboto Condensed Light"/>
              <a:ea typeface="Roboto Condensed Light"/>
              <a:cs typeface="Roboto Condensed Light"/>
              <a:sym typeface="Roboto Condensed Light"/>
            </a:endParaRPr>
          </a:p>
          <a:p>
            <a:pPr indent="-330200" lvl="1" marL="914400" rtl="0" algn="l">
              <a:lnSpc>
                <a:spcPct val="150000"/>
              </a:lnSpc>
              <a:spcBef>
                <a:spcPts val="0"/>
              </a:spcBef>
              <a:spcAft>
                <a:spcPts val="0"/>
              </a:spcAft>
              <a:buClr>
                <a:srgbClr val="000000"/>
              </a:buClr>
              <a:buSzPts val="1600"/>
              <a:buFont typeface="Roboto Condensed Light"/>
              <a:buChar char="○"/>
            </a:pPr>
            <a:r>
              <a:rPr lang="en" sz="1600" u="sng">
                <a:solidFill>
                  <a:srgbClr val="000000"/>
                </a:solidFill>
                <a:latin typeface="Roboto Condensed Light"/>
                <a:ea typeface="Roboto Condensed Light"/>
                <a:cs typeface="Roboto Condensed Light"/>
                <a:sym typeface="Roboto Condensed Light"/>
              </a:rPr>
              <a:t>High Level:</a:t>
            </a:r>
            <a:r>
              <a:rPr lang="en" sz="1600">
                <a:solidFill>
                  <a:srgbClr val="000000"/>
                </a:solidFill>
                <a:latin typeface="Roboto Condensed Light"/>
                <a:ea typeface="Roboto Condensed Light"/>
                <a:cs typeface="Roboto Condensed Light"/>
                <a:sym typeface="Roboto Condensed Light"/>
              </a:rPr>
              <a:t> functionality (pouring, rolling)</a:t>
            </a:r>
            <a:endParaRPr sz="1600">
              <a:solidFill>
                <a:srgbClr val="000000"/>
              </a:solidFill>
              <a:latin typeface="Roboto Condensed Light"/>
              <a:ea typeface="Roboto Condensed Light"/>
              <a:cs typeface="Roboto Condensed Light"/>
              <a:sym typeface="Roboto Condensed Light"/>
            </a:endParaRPr>
          </a:p>
          <a:p>
            <a:pPr indent="-330200" lvl="1" marL="914400" rtl="0" algn="l">
              <a:lnSpc>
                <a:spcPct val="150000"/>
              </a:lnSpc>
              <a:spcBef>
                <a:spcPts val="0"/>
              </a:spcBef>
              <a:spcAft>
                <a:spcPts val="0"/>
              </a:spcAft>
              <a:buClr>
                <a:srgbClr val="000000"/>
              </a:buClr>
              <a:buSzPts val="1600"/>
              <a:buFont typeface="Roboto Condensed Light"/>
              <a:buChar char="○"/>
            </a:pPr>
            <a:r>
              <a:rPr lang="en" sz="1600">
                <a:solidFill>
                  <a:srgbClr val="000000"/>
                </a:solidFill>
                <a:latin typeface="Roboto Condensed Light"/>
                <a:ea typeface="Roboto Condensed Light"/>
                <a:cs typeface="Roboto Condensed Light"/>
                <a:sym typeface="Roboto Condensed Light"/>
              </a:rPr>
              <a:t>Develop a “similarity metric” to compare object + make grasps transferable </a:t>
            </a:r>
            <a:endParaRPr sz="1600">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rPr lang="en">
                <a:solidFill>
                  <a:srgbClr val="000000"/>
                </a:solidFill>
                <a:latin typeface="Roboto Condensed Light"/>
                <a:ea typeface="Roboto Condensed Light"/>
                <a:cs typeface="Roboto Condensed Light"/>
                <a:sym typeface="Roboto Condensed Light"/>
              </a:rPr>
              <a:t> </a:t>
            </a:r>
            <a:endParaRPr>
              <a:solidFill>
                <a:srgbClr val="000000"/>
              </a:solidFill>
              <a:latin typeface="Roboto Condensed Light"/>
              <a:ea typeface="Roboto Condensed Light"/>
              <a:cs typeface="Roboto Condensed Light"/>
              <a:sym typeface="Roboto Condensed Light"/>
            </a:endParaRPr>
          </a:p>
        </p:txBody>
      </p:sp>
      <p:grpSp>
        <p:nvGrpSpPr>
          <p:cNvPr id="441" name="Google Shape;441;p44"/>
          <p:cNvGrpSpPr/>
          <p:nvPr/>
        </p:nvGrpSpPr>
        <p:grpSpPr>
          <a:xfrm>
            <a:off x="311721" y="1081348"/>
            <a:ext cx="3386358" cy="3463388"/>
            <a:chOff x="311700" y="985837"/>
            <a:chExt cx="3802334" cy="3888826"/>
          </a:xfrm>
        </p:grpSpPr>
        <p:pic>
          <p:nvPicPr>
            <p:cNvPr id="442" name="Google Shape;442;p44"/>
            <p:cNvPicPr preferRelativeResize="0"/>
            <p:nvPr/>
          </p:nvPicPr>
          <p:blipFill rotWithShape="1">
            <a:blip r:embed="rId3">
              <a:alphaModFix/>
            </a:blip>
            <a:srcRect b="1695" l="17996" r="34279" t="17931"/>
            <a:stretch/>
          </p:blipFill>
          <p:spPr>
            <a:xfrm>
              <a:off x="311700" y="985837"/>
              <a:ext cx="3694702" cy="3888826"/>
            </a:xfrm>
            <a:prstGeom prst="rect">
              <a:avLst/>
            </a:prstGeom>
            <a:noFill/>
            <a:ln>
              <a:noFill/>
            </a:ln>
          </p:spPr>
        </p:pic>
        <p:sp>
          <p:nvSpPr>
            <p:cNvPr id="443" name="Google Shape;443;p44"/>
            <p:cNvSpPr/>
            <p:nvPr/>
          </p:nvSpPr>
          <p:spPr>
            <a:xfrm>
              <a:off x="1126834" y="2035204"/>
              <a:ext cx="2987200" cy="1814925"/>
            </a:xfrm>
            <a:custGeom>
              <a:rect b="b" l="l" r="r" t="t"/>
              <a:pathLst>
                <a:path extrusionOk="0" h="72597" w="119488">
                  <a:moveTo>
                    <a:pt x="103958" y="5195"/>
                  </a:moveTo>
                  <a:cubicBezTo>
                    <a:pt x="99313" y="1478"/>
                    <a:pt x="92080" y="-1549"/>
                    <a:pt x="86644" y="867"/>
                  </a:cubicBezTo>
                  <a:cubicBezTo>
                    <a:pt x="77054" y="5130"/>
                    <a:pt x="71652" y="16444"/>
                    <a:pt x="61909" y="20345"/>
                  </a:cubicBezTo>
                  <a:cubicBezTo>
                    <a:pt x="57964" y="21924"/>
                    <a:pt x="53695" y="17756"/>
                    <a:pt x="50160" y="15398"/>
                  </a:cubicBezTo>
                  <a:cubicBezTo>
                    <a:pt x="43986" y="11281"/>
                    <a:pt x="35630" y="11688"/>
                    <a:pt x="28209" y="11688"/>
                  </a:cubicBezTo>
                  <a:cubicBezTo>
                    <a:pt x="23365" y="11688"/>
                    <a:pt x="18273" y="10157"/>
                    <a:pt x="13677" y="11688"/>
                  </a:cubicBezTo>
                  <a:cubicBezTo>
                    <a:pt x="1402" y="15777"/>
                    <a:pt x="-2243" y="36039"/>
                    <a:pt x="1310" y="48480"/>
                  </a:cubicBezTo>
                  <a:cubicBezTo>
                    <a:pt x="4526" y="59741"/>
                    <a:pt x="22281" y="67668"/>
                    <a:pt x="33156" y="63321"/>
                  </a:cubicBezTo>
                  <a:cubicBezTo>
                    <a:pt x="43523" y="59177"/>
                    <a:pt x="53309" y="45798"/>
                    <a:pt x="63764" y="49717"/>
                  </a:cubicBezTo>
                  <a:cubicBezTo>
                    <a:pt x="68541" y="51508"/>
                    <a:pt x="70602" y="57352"/>
                    <a:pt x="74586" y="60538"/>
                  </a:cubicBezTo>
                  <a:cubicBezTo>
                    <a:pt x="81541" y="66099"/>
                    <a:pt x="91376" y="75943"/>
                    <a:pt x="99011" y="71360"/>
                  </a:cubicBezTo>
                  <a:cubicBezTo>
                    <a:pt x="104135" y="68284"/>
                    <a:pt x="105122" y="61072"/>
                    <a:pt x="108596" y="56210"/>
                  </a:cubicBezTo>
                  <a:cubicBezTo>
                    <a:pt x="113395" y="49492"/>
                    <a:pt x="121863" y="41306"/>
                    <a:pt x="118798" y="33640"/>
                  </a:cubicBezTo>
                  <a:cubicBezTo>
                    <a:pt x="114551" y="23016"/>
                    <a:pt x="110193" y="11739"/>
                    <a:pt x="102103" y="3649"/>
                  </a:cubicBezTo>
                </a:path>
              </a:pathLst>
            </a:custGeom>
            <a:noFill/>
            <a:ln cap="flat" cmpd="sng" w="28575">
              <a:solidFill>
                <a:srgbClr val="76A5AF"/>
              </a:solidFill>
              <a:prstDash val="solid"/>
              <a:round/>
              <a:headEnd len="med" w="med" type="none"/>
              <a:tailEnd len="med" w="med" type="none"/>
            </a:ln>
          </p:spPr>
        </p:sp>
      </p:grpSp>
      <p:cxnSp>
        <p:nvCxnSpPr>
          <p:cNvPr id="444" name="Google Shape;444;p4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445" name="Google Shape;445;p44"/>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446" name="Google Shape;446;p4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447" name="Google Shape;447;p44"/>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448" name="Google Shape;448;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Similar Object Approaches</a:t>
            </a:r>
            <a:endParaRPr>
              <a:solidFill>
                <a:srgbClr val="980000"/>
              </a:solidFill>
              <a:latin typeface="Roboto Condensed"/>
              <a:ea typeface="Roboto Condensed"/>
              <a:cs typeface="Roboto Condensed"/>
              <a:sym typeface="Roboto Condensed"/>
            </a:endParaRPr>
          </a:p>
        </p:txBody>
      </p:sp>
      <p:sp>
        <p:nvSpPr>
          <p:cNvPr id="454" name="Google Shape;454;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455" name="Google Shape;455;p45"/>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456" name="Google Shape;456;p4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457" name="Google Shape;457;p45"/>
          <p:cNvPicPr preferRelativeResize="0"/>
          <p:nvPr/>
        </p:nvPicPr>
        <p:blipFill>
          <a:blip r:embed="rId3">
            <a:alphaModFix/>
          </a:blip>
          <a:stretch>
            <a:fillRect/>
          </a:stretch>
        </p:blipFill>
        <p:spPr>
          <a:xfrm>
            <a:off x="235500" y="4678925"/>
            <a:ext cx="1077607" cy="393600"/>
          </a:xfrm>
          <a:prstGeom prst="rect">
            <a:avLst/>
          </a:prstGeom>
          <a:noFill/>
          <a:ln>
            <a:noFill/>
          </a:ln>
        </p:spPr>
      </p:pic>
      <p:pic>
        <p:nvPicPr>
          <p:cNvPr id="458" name="Google Shape;458;p45"/>
          <p:cNvPicPr preferRelativeResize="0"/>
          <p:nvPr/>
        </p:nvPicPr>
        <p:blipFill rotWithShape="1">
          <a:blip r:embed="rId4">
            <a:alphaModFix/>
          </a:blip>
          <a:srcRect b="28919" l="47073" r="0" t="42161"/>
          <a:stretch/>
        </p:blipFill>
        <p:spPr>
          <a:xfrm>
            <a:off x="523900" y="2334550"/>
            <a:ext cx="4048099" cy="1382459"/>
          </a:xfrm>
          <a:prstGeom prst="rect">
            <a:avLst/>
          </a:prstGeom>
          <a:noFill/>
          <a:ln>
            <a:noFill/>
          </a:ln>
        </p:spPr>
      </p:pic>
      <p:sp>
        <p:nvSpPr>
          <p:cNvPr id="459" name="Google Shape;459;p45"/>
          <p:cNvSpPr txBox="1"/>
          <p:nvPr/>
        </p:nvSpPr>
        <p:spPr>
          <a:xfrm>
            <a:off x="523900" y="1268350"/>
            <a:ext cx="3765300" cy="13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Using ANN to distinguish between graspable and non-graspable parts of object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(El-Koury and Sahbani, 2008)</a:t>
            </a:r>
            <a:endParaRPr sz="1600">
              <a:latin typeface="Roboto Condensed Light"/>
              <a:ea typeface="Roboto Condensed Light"/>
              <a:cs typeface="Roboto Condensed Light"/>
              <a:sym typeface="Roboto Condensed Light"/>
            </a:endParaRPr>
          </a:p>
        </p:txBody>
      </p:sp>
      <p:sp>
        <p:nvSpPr>
          <p:cNvPr id="460" name="Google Shape;460;p45"/>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466" name="Google Shape;466;p4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467" name="Google Shape;467;p4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468" name="Google Shape;468;p46"/>
          <p:cNvPicPr preferRelativeResize="0"/>
          <p:nvPr/>
        </p:nvPicPr>
        <p:blipFill>
          <a:blip r:embed="rId3">
            <a:alphaModFix/>
          </a:blip>
          <a:stretch>
            <a:fillRect/>
          </a:stretch>
        </p:blipFill>
        <p:spPr>
          <a:xfrm>
            <a:off x="235500" y="4678925"/>
            <a:ext cx="1077607" cy="393600"/>
          </a:xfrm>
          <a:prstGeom prst="rect">
            <a:avLst/>
          </a:prstGeom>
          <a:noFill/>
          <a:ln>
            <a:noFill/>
          </a:ln>
        </p:spPr>
      </p:pic>
      <p:pic>
        <p:nvPicPr>
          <p:cNvPr id="469" name="Google Shape;469;p46"/>
          <p:cNvPicPr preferRelativeResize="0"/>
          <p:nvPr/>
        </p:nvPicPr>
        <p:blipFill rotWithShape="1">
          <a:blip r:embed="rId4">
            <a:alphaModFix/>
          </a:blip>
          <a:srcRect b="28919" l="47073" r="0" t="42161"/>
          <a:stretch/>
        </p:blipFill>
        <p:spPr>
          <a:xfrm>
            <a:off x="523900" y="2334550"/>
            <a:ext cx="4048099" cy="1382459"/>
          </a:xfrm>
          <a:prstGeom prst="rect">
            <a:avLst/>
          </a:prstGeom>
          <a:noFill/>
          <a:ln>
            <a:noFill/>
          </a:ln>
        </p:spPr>
      </p:pic>
      <p:pic>
        <p:nvPicPr>
          <p:cNvPr id="470" name="Google Shape;470;p46"/>
          <p:cNvPicPr preferRelativeResize="0"/>
          <p:nvPr/>
        </p:nvPicPr>
        <p:blipFill rotWithShape="1">
          <a:blip r:embed="rId5">
            <a:alphaModFix/>
          </a:blip>
          <a:srcRect b="15228" l="48204" r="2606" t="21476"/>
          <a:stretch/>
        </p:blipFill>
        <p:spPr>
          <a:xfrm>
            <a:off x="4975450" y="1268350"/>
            <a:ext cx="2964226" cy="2383900"/>
          </a:xfrm>
          <a:prstGeom prst="rect">
            <a:avLst/>
          </a:prstGeom>
          <a:noFill/>
          <a:ln>
            <a:noFill/>
          </a:ln>
        </p:spPr>
      </p:pic>
      <p:sp>
        <p:nvSpPr>
          <p:cNvPr id="471" name="Google Shape;471;p46"/>
          <p:cNvSpPr txBox="1"/>
          <p:nvPr/>
        </p:nvSpPr>
        <p:spPr>
          <a:xfrm>
            <a:off x="4846350" y="3647175"/>
            <a:ext cx="4174800" cy="9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Generating model for grasping using Bayesian learning</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(Song et al., 2011)</a:t>
            </a:r>
            <a:endParaRPr sz="1600">
              <a:latin typeface="Roboto Condensed Light"/>
              <a:ea typeface="Roboto Condensed Light"/>
              <a:cs typeface="Roboto Condensed Light"/>
              <a:sym typeface="Roboto Condensed Light"/>
            </a:endParaRPr>
          </a:p>
        </p:txBody>
      </p:sp>
      <p:sp>
        <p:nvSpPr>
          <p:cNvPr id="472" name="Google Shape;472;p46"/>
          <p:cNvSpPr txBox="1"/>
          <p:nvPr/>
        </p:nvSpPr>
        <p:spPr>
          <a:xfrm>
            <a:off x="523900" y="1268350"/>
            <a:ext cx="3765300" cy="13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Using ANN to distinguish between graspable and non-graspable parts of object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(El-Koury and Sahbani, 2008)</a:t>
            </a:r>
            <a:endParaRPr sz="1600">
              <a:latin typeface="Roboto Condensed Light"/>
              <a:ea typeface="Roboto Condensed Light"/>
              <a:cs typeface="Roboto Condensed Light"/>
              <a:sym typeface="Roboto Condensed Light"/>
            </a:endParaRPr>
          </a:p>
        </p:txBody>
      </p:sp>
      <p:sp>
        <p:nvSpPr>
          <p:cNvPr id="473" name="Google Shape;473;p46"/>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474" name="Google Shape;47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Similar Object Approaches</a:t>
            </a:r>
            <a:endParaRPr>
              <a:solidFill>
                <a:srgbClr val="980000"/>
              </a:solidFill>
              <a:latin typeface="Roboto Condensed"/>
              <a:ea typeface="Roboto Condensed"/>
              <a:cs typeface="Roboto Condensed"/>
              <a:sym typeface="Roboto Condense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latin typeface="Roboto Condensed"/>
                <a:ea typeface="Roboto Condensed"/>
                <a:cs typeface="Roboto Condensed"/>
                <a:sym typeface="Roboto Condensed"/>
              </a:rPr>
              <a:t>Prior Object Knowledge:</a:t>
            </a:r>
            <a:r>
              <a:rPr lang="en" sz="2400">
                <a:solidFill>
                  <a:srgbClr val="980000"/>
                </a:solidFill>
                <a:latin typeface="Roboto Condensed"/>
                <a:ea typeface="Roboto Condensed"/>
                <a:cs typeface="Roboto Condensed"/>
                <a:sym typeface="Roboto Condensed"/>
              </a:rPr>
              <a:t> Known vs. Familiar vs. Unknown</a:t>
            </a:r>
            <a:endParaRPr sz="2400">
              <a:solidFill>
                <a:srgbClr val="980000"/>
              </a:solidFill>
              <a:latin typeface="Roboto Condensed"/>
              <a:ea typeface="Roboto Condensed"/>
              <a:cs typeface="Roboto Condensed"/>
              <a:sym typeface="Roboto Condensed"/>
            </a:endParaRPr>
          </a:p>
        </p:txBody>
      </p:sp>
      <p:sp>
        <p:nvSpPr>
          <p:cNvPr id="480" name="Google Shape;480;p47"/>
          <p:cNvSpPr txBox="1"/>
          <p:nvPr>
            <p:ph idx="1" type="body"/>
          </p:nvPr>
        </p:nvSpPr>
        <p:spPr>
          <a:xfrm>
            <a:off x="4047575" y="1152475"/>
            <a:ext cx="4784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Unknown</a:t>
            </a:r>
            <a:r>
              <a:rPr lang="en">
                <a:solidFill>
                  <a:srgbClr val="000000"/>
                </a:solidFill>
                <a:latin typeface="Roboto Condensed Light"/>
                <a:ea typeface="Roboto Condensed Light"/>
                <a:cs typeface="Roboto Condensed Light"/>
                <a:sym typeface="Roboto Condensed Light"/>
              </a:rPr>
              <a:t> → Assume no access to model of OR grasp experience with the object.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u="sng">
                <a:solidFill>
                  <a:srgbClr val="000000"/>
                </a:solidFill>
                <a:latin typeface="Roboto Condensed Light"/>
                <a:ea typeface="Roboto Condensed Light"/>
                <a:cs typeface="Roboto Condensed Light"/>
                <a:sym typeface="Roboto Condensed Light"/>
              </a:rPr>
              <a:t>Method:</a:t>
            </a:r>
            <a:r>
              <a:rPr lang="en">
                <a:solidFill>
                  <a:srgbClr val="000000"/>
                </a:solidFill>
                <a:latin typeface="Roboto Condensed Light"/>
                <a:ea typeface="Roboto Condensed Light"/>
                <a:cs typeface="Roboto Condensed Light"/>
                <a:sym typeface="Roboto Condensed Light"/>
              </a:rPr>
              <a:t> Combine sensory data with heuristics to analyze candidate grasps</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a:solidFill>
                  <a:srgbClr val="D9D9D9"/>
                </a:solidFill>
                <a:latin typeface="Roboto Condensed Light"/>
                <a:ea typeface="Roboto Condensed Light"/>
                <a:cs typeface="Roboto Condensed Light"/>
                <a:sym typeface="Roboto Condensed Light"/>
              </a:rPr>
              <a:t>(+) Allows most applicability to real world scenarios</a:t>
            </a:r>
            <a:endParaRPr>
              <a:solidFill>
                <a:srgbClr val="D9D9D9"/>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rPr lang="en">
                <a:solidFill>
                  <a:srgbClr val="D9D9D9"/>
                </a:solidFill>
                <a:latin typeface="Roboto Condensed Light"/>
                <a:ea typeface="Roboto Condensed Light"/>
                <a:cs typeface="Roboto Condensed Light"/>
                <a:sym typeface="Roboto Condensed Light"/>
              </a:rPr>
              <a:t>(-) Many challenges in trying to estimate object / grasps using sparse, noisy, or incomplete sensor data</a:t>
            </a:r>
            <a:endParaRPr>
              <a:solidFill>
                <a:srgbClr val="D9D9D9"/>
              </a:solidFill>
              <a:latin typeface="Roboto Condensed Light"/>
              <a:ea typeface="Roboto Condensed Light"/>
              <a:cs typeface="Roboto Condensed Light"/>
              <a:sym typeface="Roboto Condensed Light"/>
            </a:endParaRPr>
          </a:p>
        </p:txBody>
      </p:sp>
      <p:grpSp>
        <p:nvGrpSpPr>
          <p:cNvPr id="481" name="Google Shape;481;p47"/>
          <p:cNvGrpSpPr/>
          <p:nvPr/>
        </p:nvGrpSpPr>
        <p:grpSpPr>
          <a:xfrm>
            <a:off x="311695" y="1095482"/>
            <a:ext cx="3399667" cy="3476999"/>
            <a:chOff x="311700" y="985837"/>
            <a:chExt cx="3802334" cy="3888826"/>
          </a:xfrm>
        </p:grpSpPr>
        <p:pic>
          <p:nvPicPr>
            <p:cNvPr id="482" name="Google Shape;482;p47"/>
            <p:cNvPicPr preferRelativeResize="0"/>
            <p:nvPr/>
          </p:nvPicPr>
          <p:blipFill rotWithShape="1">
            <a:blip r:embed="rId3">
              <a:alphaModFix/>
            </a:blip>
            <a:srcRect b="1695" l="17996" r="34279" t="17931"/>
            <a:stretch/>
          </p:blipFill>
          <p:spPr>
            <a:xfrm>
              <a:off x="311700" y="985837"/>
              <a:ext cx="3694702" cy="3888826"/>
            </a:xfrm>
            <a:prstGeom prst="rect">
              <a:avLst/>
            </a:prstGeom>
            <a:noFill/>
            <a:ln>
              <a:noFill/>
            </a:ln>
          </p:spPr>
        </p:pic>
        <p:sp>
          <p:nvSpPr>
            <p:cNvPr id="483" name="Google Shape;483;p47"/>
            <p:cNvSpPr/>
            <p:nvPr/>
          </p:nvSpPr>
          <p:spPr>
            <a:xfrm>
              <a:off x="1126834" y="2035204"/>
              <a:ext cx="2987200" cy="1814925"/>
            </a:xfrm>
            <a:custGeom>
              <a:rect b="b" l="l" r="r" t="t"/>
              <a:pathLst>
                <a:path extrusionOk="0" h="72597" w="119488">
                  <a:moveTo>
                    <a:pt x="103958" y="5195"/>
                  </a:moveTo>
                  <a:cubicBezTo>
                    <a:pt x="99313" y="1478"/>
                    <a:pt x="92080" y="-1549"/>
                    <a:pt x="86644" y="867"/>
                  </a:cubicBezTo>
                  <a:cubicBezTo>
                    <a:pt x="77054" y="5130"/>
                    <a:pt x="71652" y="16444"/>
                    <a:pt x="61909" y="20345"/>
                  </a:cubicBezTo>
                  <a:cubicBezTo>
                    <a:pt x="57964" y="21924"/>
                    <a:pt x="53695" y="17756"/>
                    <a:pt x="50160" y="15398"/>
                  </a:cubicBezTo>
                  <a:cubicBezTo>
                    <a:pt x="43986" y="11281"/>
                    <a:pt x="35630" y="11688"/>
                    <a:pt x="28209" y="11688"/>
                  </a:cubicBezTo>
                  <a:cubicBezTo>
                    <a:pt x="23365" y="11688"/>
                    <a:pt x="18273" y="10157"/>
                    <a:pt x="13677" y="11688"/>
                  </a:cubicBezTo>
                  <a:cubicBezTo>
                    <a:pt x="1402" y="15777"/>
                    <a:pt x="-2243" y="36039"/>
                    <a:pt x="1310" y="48480"/>
                  </a:cubicBezTo>
                  <a:cubicBezTo>
                    <a:pt x="4526" y="59741"/>
                    <a:pt x="22281" y="67668"/>
                    <a:pt x="33156" y="63321"/>
                  </a:cubicBezTo>
                  <a:cubicBezTo>
                    <a:pt x="43523" y="59177"/>
                    <a:pt x="53309" y="45798"/>
                    <a:pt x="63764" y="49717"/>
                  </a:cubicBezTo>
                  <a:cubicBezTo>
                    <a:pt x="68541" y="51508"/>
                    <a:pt x="70602" y="57352"/>
                    <a:pt x="74586" y="60538"/>
                  </a:cubicBezTo>
                  <a:cubicBezTo>
                    <a:pt x="81541" y="66099"/>
                    <a:pt x="91376" y="75943"/>
                    <a:pt x="99011" y="71360"/>
                  </a:cubicBezTo>
                  <a:cubicBezTo>
                    <a:pt x="104135" y="68284"/>
                    <a:pt x="105122" y="61072"/>
                    <a:pt x="108596" y="56210"/>
                  </a:cubicBezTo>
                  <a:cubicBezTo>
                    <a:pt x="113395" y="49492"/>
                    <a:pt x="121863" y="41306"/>
                    <a:pt x="118798" y="33640"/>
                  </a:cubicBezTo>
                  <a:cubicBezTo>
                    <a:pt x="114551" y="23016"/>
                    <a:pt x="110193" y="11739"/>
                    <a:pt x="102103" y="3649"/>
                  </a:cubicBezTo>
                </a:path>
              </a:pathLst>
            </a:custGeom>
            <a:noFill/>
            <a:ln cap="flat" cmpd="sng" w="28575">
              <a:solidFill>
                <a:srgbClr val="76A5AF"/>
              </a:solidFill>
              <a:prstDash val="solid"/>
              <a:round/>
              <a:headEnd len="med" w="med" type="none"/>
              <a:tailEnd len="med" w="med" type="none"/>
            </a:ln>
          </p:spPr>
        </p:sp>
      </p:grpSp>
      <p:cxnSp>
        <p:nvCxnSpPr>
          <p:cNvPr id="484" name="Google Shape;484;p47"/>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485" name="Google Shape;485;p47"/>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486" name="Google Shape;486;p47"/>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487" name="Google Shape;487;p47"/>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488" name="Google Shape;488;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latin typeface="Roboto Condensed"/>
                <a:ea typeface="Roboto Condensed"/>
                <a:cs typeface="Roboto Condensed"/>
                <a:sym typeface="Roboto Condensed"/>
              </a:rPr>
              <a:t>Prior Object Knowledge:</a:t>
            </a:r>
            <a:r>
              <a:rPr lang="en" sz="2400">
                <a:solidFill>
                  <a:srgbClr val="980000"/>
                </a:solidFill>
                <a:latin typeface="Roboto Condensed"/>
                <a:ea typeface="Roboto Condensed"/>
                <a:cs typeface="Roboto Condensed"/>
                <a:sym typeface="Roboto Condensed"/>
              </a:rPr>
              <a:t> Known vs. Familiar vs. Unknown</a:t>
            </a:r>
            <a:endParaRPr sz="2400">
              <a:solidFill>
                <a:srgbClr val="980000"/>
              </a:solidFill>
              <a:latin typeface="Roboto Condensed"/>
              <a:ea typeface="Roboto Condensed"/>
              <a:cs typeface="Roboto Condensed"/>
              <a:sym typeface="Roboto Condensed"/>
            </a:endParaRPr>
          </a:p>
        </p:txBody>
      </p:sp>
      <p:sp>
        <p:nvSpPr>
          <p:cNvPr id="494" name="Google Shape;494;p48"/>
          <p:cNvSpPr txBox="1"/>
          <p:nvPr>
            <p:ph idx="1" type="body"/>
          </p:nvPr>
        </p:nvSpPr>
        <p:spPr>
          <a:xfrm>
            <a:off x="4047575" y="1152475"/>
            <a:ext cx="4784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Unknown</a:t>
            </a:r>
            <a:r>
              <a:rPr lang="en">
                <a:solidFill>
                  <a:srgbClr val="000000"/>
                </a:solidFill>
                <a:latin typeface="Roboto Condensed Light"/>
                <a:ea typeface="Roboto Condensed Light"/>
                <a:cs typeface="Roboto Condensed Light"/>
                <a:sym typeface="Roboto Condensed Light"/>
              </a:rPr>
              <a:t> → Assume no access to model of OR grasp experience with the object.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u="sng">
                <a:solidFill>
                  <a:srgbClr val="000000"/>
                </a:solidFill>
                <a:latin typeface="Roboto Condensed Light"/>
                <a:ea typeface="Roboto Condensed Light"/>
                <a:cs typeface="Roboto Condensed Light"/>
                <a:sym typeface="Roboto Condensed Light"/>
              </a:rPr>
              <a:t>Method:</a:t>
            </a:r>
            <a:r>
              <a:rPr lang="en">
                <a:solidFill>
                  <a:srgbClr val="000000"/>
                </a:solidFill>
                <a:latin typeface="Roboto Condensed Light"/>
                <a:ea typeface="Roboto Condensed Light"/>
                <a:cs typeface="Roboto Condensed Light"/>
                <a:sym typeface="Roboto Condensed Light"/>
              </a:rPr>
              <a:t> Combine sensory data with heuristics to analyze candidate grasps</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Allows most applicability to real world scenarios</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rPr lang="en">
                <a:solidFill>
                  <a:srgbClr val="D9D9D9"/>
                </a:solidFill>
                <a:latin typeface="Roboto Condensed Light"/>
                <a:ea typeface="Roboto Condensed Light"/>
                <a:cs typeface="Roboto Condensed Light"/>
                <a:sym typeface="Roboto Condensed Light"/>
              </a:rPr>
              <a:t>(-) Many challenges in trying to estimate object / grasps using sparse, noisy, or incomplete sensor data</a:t>
            </a:r>
            <a:endParaRPr>
              <a:solidFill>
                <a:srgbClr val="D9D9D9"/>
              </a:solidFill>
              <a:latin typeface="Roboto Condensed Light"/>
              <a:ea typeface="Roboto Condensed Light"/>
              <a:cs typeface="Roboto Condensed Light"/>
              <a:sym typeface="Roboto Condensed Light"/>
            </a:endParaRPr>
          </a:p>
        </p:txBody>
      </p:sp>
      <p:grpSp>
        <p:nvGrpSpPr>
          <p:cNvPr id="495" name="Google Shape;495;p48"/>
          <p:cNvGrpSpPr/>
          <p:nvPr/>
        </p:nvGrpSpPr>
        <p:grpSpPr>
          <a:xfrm>
            <a:off x="311695" y="1095482"/>
            <a:ext cx="3399667" cy="3476999"/>
            <a:chOff x="311700" y="985837"/>
            <a:chExt cx="3802334" cy="3888826"/>
          </a:xfrm>
        </p:grpSpPr>
        <p:pic>
          <p:nvPicPr>
            <p:cNvPr id="496" name="Google Shape;496;p48"/>
            <p:cNvPicPr preferRelativeResize="0"/>
            <p:nvPr/>
          </p:nvPicPr>
          <p:blipFill rotWithShape="1">
            <a:blip r:embed="rId3">
              <a:alphaModFix/>
            </a:blip>
            <a:srcRect b="1695" l="17996" r="34279" t="17931"/>
            <a:stretch/>
          </p:blipFill>
          <p:spPr>
            <a:xfrm>
              <a:off x="311700" y="985837"/>
              <a:ext cx="3694702" cy="3888826"/>
            </a:xfrm>
            <a:prstGeom prst="rect">
              <a:avLst/>
            </a:prstGeom>
            <a:noFill/>
            <a:ln>
              <a:noFill/>
            </a:ln>
          </p:spPr>
        </p:pic>
        <p:sp>
          <p:nvSpPr>
            <p:cNvPr id="497" name="Google Shape;497;p48"/>
            <p:cNvSpPr/>
            <p:nvPr/>
          </p:nvSpPr>
          <p:spPr>
            <a:xfrm>
              <a:off x="1126834" y="2035204"/>
              <a:ext cx="2987200" cy="1814925"/>
            </a:xfrm>
            <a:custGeom>
              <a:rect b="b" l="l" r="r" t="t"/>
              <a:pathLst>
                <a:path extrusionOk="0" h="72597" w="119488">
                  <a:moveTo>
                    <a:pt x="103958" y="5195"/>
                  </a:moveTo>
                  <a:cubicBezTo>
                    <a:pt x="99313" y="1478"/>
                    <a:pt x="92080" y="-1549"/>
                    <a:pt x="86644" y="867"/>
                  </a:cubicBezTo>
                  <a:cubicBezTo>
                    <a:pt x="77054" y="5130"/>
                    <a:pt x="71652" y="16444"/>
                    <a:pt x="61909" y="20345"/>
                  </a:cubicBezTo>
                  <a:cubicBezTo>
                    <a:pt x="57964" y="21924"/>
                    <a:pt x="53695" y="17756"/>
                    <a:pt x="50160" y="15398"/>
                  </a:cubicBezTo>
                  <a:cubicBezTo>
                    <a:pt x="43986" y="11281"/>
                    <a:pt x="35630" y="11688"/>
                    <a:pt x="28209" y="11688"/>
                  </a:cubicBezTo>
                  <a:cubicBezTo>
                    <a:pt x="23365" y="11688"/>
                    <a:pt x="18273" y="10157"/>
                    <a:pt x="13677" y="11688"/>
                  </a:cubicBezTo>
                  <a:cubicBezTo>
                    <a:pt x="1402" y="15777"/>
                    <a:pt x="-2243" y="36039"/>
                    <a:pt x="1310" y="48480"/>
                  </a:cubicBezTo>
                  <a:cubicBezTo>
                    <a:pt x="4526" y="59741"/>
                    <a:pt x="22281" y="67668"/>
                    <a:pt x="33156" y="63321"/>
                  </a:cubicBezTo>
                  <a:cubicBezTo>
                    <a:pt x="43523" y="59177"/>
                    <a:pt x="53309" y="45798"/>
                    <a:pt x="63764" y="49717"/>
                  </a:cubicBezTo>
                  <a:cubicBezTo>
                    <a:pt x="68541" y="51508"/>
                    <a:pt x="70602" y="57352"/>
                    <a:pt x="74586" y="60538"/>
                  </a:cubicBezTo>
                  <a:cubicBezTo>
                    <a:pt x="81541" y="66099"/>
                    <a:pt x="91376" y="75943"/>
                    <a:pt x="99011" y="71360"/>
                  </a:cubicBezTo>
                  <a:cubicBezTo>
                    <a:pt x="104135" y="68284"/>
                    <a:pt x="105122" y="61072"/>
                    <a:pt x="108596" y="56210"/>
                  </a:cubicBezTo>
                  <a:cubicBezTo>
                    <a:pt x="113395" y="49492"/>
                    <a:pt x="121863" y="41306"/>
                    <a:pt x="118798" y="33640"/>
                  </a:cubicBezTo>
                  <a:cubicBezTo>
                    <a:pt x="114551" y="23016"/>
                    <a:pt x="110193" y="11739"/>
                    <a:pt x="102103" y="3649"/>
                  </a:cubicBezTo>
                </a:path>
              </a:pathLst>
            </a:custGeom>
            <a:noFill/>
            <a:ln cap="flat" cmpd="sng" w="28575">
              <a:solidFill>
                <a:srgbClr val="76A5AF"/>
              </a:solidFill>
              <a:prstDash val="solid"/>
              <a:round/>
              <a:headEnd len="med" w="med" type="none"/>
              <a:tailEnd len="med" w="med" type="none"/>
            </a:ln>
          </p:spPr>
        </p:sp>
      </p:grpSp>
      <p:cxnSp>
        <p:nvCxnSpPr>
          <p:cNvPr id="498" name="Google Shape;498;p4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499" name="Google Shape;499;p48"/>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500" name="Google Shape;500;p48"/>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501" name="Google Shape;501;p48"/>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502" name="Google Shape;50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980000"/>
                </a:solidFill>
                <a:latin typeface="Roboto Condensed"/>
                <a:ea typeface="Roboto Condensed"/>
                <a:cs typeface="Roboto Condensed"/>
                <a:sym typeface="Roboto Condensed"/>
              </a:rPr>
              <a:t>Prior Object Knowledge:</a:t>
            </a:r>
            <a:r>
              <a:rPr lang="en" sz="2400">
                <a:solidFill>
                  <a:srgbClr val="980000"/>
                </a:solidFill>
                <a:latin typeface="Roboto Condensed"/>
                <a:ea typeface="Roboto Condensed"/>
                <a:cs typeface="Roboto Condensed"/>
                <a:sym typeface="Roboto Condensed"/>
              </a:rPr>
              <a:t> Known vs. Familiar vs. Unknown</a:t>
            </a:r>
            <a:endParaRPr sz="2400">
              <a:solidFill>
                <a:srgbClr val="980000"/>
              </a:solidFill>
              <a:latin typeface="Roboto Condensed"/>
              <a:ea typeface="Roboto Condensed"/>
              <a:cs typeface="Roboto Condensed"/>
              <a:sym typeface="Roboto Condensed"/>
            </a:endParaRPr>
          </a:p>
        </p:txBody>
      </p:sp>
      <p:sp>
        <p:nvSpPr>
          <p:cNvPr id="508" name="Google Shape;508;p49"/>
          <p:cNvSpPr txBox="1"/>
          <p:nvPr>
            <p:ph idx="1" type="body"/>
          </p:nvPr>
        </p:nvSpPr>
        <p:spPr>
          <a:xfrm>
            <a:off x="4047575" y="1152475"/>
            <a:ext cx="4784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Unknown</a:t>
            </a:r>
            <a:r>
              <a:rPr lang="en">
                <a:solidFill>
                  <a:srgbClr val="000000"/>
                </a:solidFill>
                <a:latin typeface="Roboto Condensed Light"/>
                <a:ea typeface="Roboto Condensed Light"/>
                <a:cs typeface="Roboto Condensed Light"/>
                <a:sym typeface="Roboto Condensed Light"/>
              </a:rPr>
              <a:t> → Assume no access to model of OR grasp experience with the object.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u="sng">
                <a:solidFill>
                  <a:srgbClr val="000000"/>
                </a:solidFill>
                <a:latin typeface="Roboto Condensed Light"/>
                <a:ea typeface="Roboto Condensed Light"/>
                <a:cs typeface="Roboto Condensed Light"/>
                <a:sym typeface="Roboto Condensed Light"/>
              </a:rPr>
              <a:t>Method:</a:t>
            </a:r>
            <a:r>
              <a:rPr lang="en">
                <a:solidFill>
                  <a:srgbClr val="000000"/>
                </a:solidFill>
                <a:latin typeface="Roboto Condensed Light"/>
                <a:ea typeface="Roboto Condensed Light"/>
                <a:cs typeface="Roboto Condensed Light"/>
                <a:sym typeface="Roboto Condensed Light"/>
              </a:rPr>
              <a:t> Combine sensory data with heuristics to analyze candidate grasps</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a:solidFill>
                  <a:srgbClr val="000000"/>
                </a:solidFill>
                <a:latin typeface="Roboto Condensed Light"/>
                <a:ea typeface="Roboto Condensed Light"/>
                <a:cs typeface="Roboto Condensed Light"/>
                <a:sym typeface="Roboto Condensed Light"/>
              </a:rPr>
              <a:t>(+) Allows most applicability to real world scenarios</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rPr lang="en">
                <a:solidFill>
                  <a:srgbClr val="000000"/>
                </a:solidFill>
                <a:latin typeface="Roboto Condensed Light"/>
                <a:ea typeface="Roboto Condensed Light"/>
                <a:cs typeface="Roboto Condensed Light"/>
                <a:sym typeface="Roboto Condensed Light"/>
              </a:rPr>
              <a:t>(-) Many challenges in trying to estimate object / grasps using sparse, noisy, or incomplete sensor data</a:t>
            </a:r>
            <a:endParaRPr>
              <a:solidFill>
                <a:srgbClr val="000000"/>
              </a:solidFill>
              <a:latin typeface="Roboto Condensed Light"/>
              <a:ea typeface="Roboto Condensed Light"/>
              <a:cs typeface="Roboto Condensed Light"/>
              <a:sym typeface="Roboto Condensed Light"/>
            </a:endParaRPr>
          </a:p>
        </p:txBody>
      </p:sp>
      <p:grpSp>
        <p:nvGrpSpPr>
          <p:cNvPr id="509" name="Google Shape;509;p49"/>
          <p:cNvGrpSpPr/>
          <p:nvPr/>
        </p:nvGrpSpPr>
        <p:grpSpPr>
          <a:xfrm>
            <a:off x="311695" y="1095482"/>
            <a:ext cx="3399667" cy="3476999"/>
            <a:chOff x="311700" y="985837"/>
            <a:chExt cx="3802334" cy="3888826"/>
          </a:xfrm>
        </p:grpSpPr>
        <p:pic>
          <p:nvPicPr>
            <p:cNvPr id="510" name="Google Shape;510;p49"/>
            <p:cNvPicPr preferRelativeResize="0"/>
            <p:nvPr/>
          </p:nvPicPr>
          <p:blipFill rotWithShape="1">
            <a:blip r:embed="rId3">
              <a:alphaModFix/>
            </a:blip>
            <a:srcRect b="1695" l="17996" r="34279" t="17931"/>
            <a:stretch/>
          </p:blipFill>
          <p:spPr>
            <a:xfrm>
              <a:off x="311700" y="985837"/>
              <a:ext cx="3694702" cy="3888826"/>
            </a:xfrm>
            <a:prstGeom prst="rect">
              <a:avLst/>
            </a:prstGeom>
            <a:noFill/>
            <a:ln>
              <a:noFill/>
            </a:ln>
          </p:spPr>
        </p:pic>
        <p:sp>
          <p:nvSpPr>
            <p:cNvPr id="511" name="Google Shape;511;p49"/>
            <p:cNvSpPr/>
            <p:nvPr/>
          </p:nvSpPr>
          <p:spPr>
            <a:xfrm>
              <a:off x="1126834" y="2035204"/>
              <a:ext cx="2987200" cy="1814925"/>
            </a:xfrm>
            <a:custGeom>
              <a:rect b="b" l="l" r="r" t="t"/>
              <a:pathLst>
                <a:path extrusionOk="0" h="72597" w="119488">
                  <a:moveTo>
                    <a:pt x="103958" y="5195"/>
                  </a:moveTo>
                  <a:cubicBezTo>
                    <a:pt x="99313" y="1478"/>
                    <a:pt x="92080" y="-1549"/>
                    <a:pt x="86644" y="867"/>
                  </a:cubicBezTo>
                  <a:cubicBezTo>
                    <a:pt x="77054" y="5130"/>
                    <a:pt x="71652" y="16444"/>
                    <a:pt x="61909" y="20345"/>
                  </a:cubicBezTo>
                  <a:cubicBezTo>
                    <a:pt x="57964" y="21924"/>
                    <a:pt x="53695" y="17756"/>
                    <a:pt x="50160" y="15398"/>
                  </a:cubicBezTo>
                  <a:cubicBezTo>
                    <a:pt x="43986" y="11281"/>
                    <a:pt x="35630" y="11688"/>
                    <a:pt x="28209" y="11688"/>
                  </a:cubicBezTo>
                  <a:cubicBezTo>
                    <a:pt x="23365" y="11688"/>
                    <a:pt x="18273" y="10157"/>
                    <a:pt x="13677" y="11688"/>
                  </a:cubicBezTo>
                  <a:cubicBezTo>
                    <a:pt x="1402" y="15777"/>
                    <a:pt x="-2243" y="36039"/>
                    <a:pt x="1310" y="48480"/>
                  </a:cubicBezTo>
                  <a:cubicBezTo>
                    <a:pt x="4526" y="59741"/>
                    <a:pt x="22281" y="67668"/>
                    <a:pt x="33156" y="63321"/>
                  </a:cubicBezTo>
                  <a:cubicBezTo>
                    <a:pt x="43523" y="59177"/>
                    <a:pt x="53309" y="45798"/>
                    <a:pt x="63764" y="49717"/>
                  </a:cubicBezTo>
                  <a:cubicBezTo>
                    <a:pt x="68541" y="51508"/>
                    <a:pt x="70602" y="57352"/>
                    <a:pt x="74586" y="60538"/>
                  </a:cubicBezTo>
                  <a:cubicBezTo>
                    <a:pt x="81541" y="66099"/>
                    <a:pt x="91376" y="75943"/>
                    <a:pt x="99011" y="71360"/>
                  </a:cubicBezTo>
                  <a:cubicBezTo>
                    <a:pt x="104135" y="68284"/>
                    <a:pt x="105122" y="61072"/>
                    <a:pt x="108596" y="56210"/>
                  </a:cubicBezTo>
                  <a:cubicBezTo>
                    <a:pt x="113395" y="49492"/>
                    <a:pt x="121863" y="41306"/>
                    <a:pt x="118798" y="33640"/>
                  </a:cubicBezTo>
                  <a:cubicBezTo>
                    <a:pt x="114551" y="23016"/>
                    <a:pt x="110193" y="11739"/>
                    <a:pt x="102103" y="3649"/>
                  </a:cubicBezTo>
                </a:path>
              </a:pathLst>
            </a:custGeom>
            <a:noFill/>
            <a:ln cap="flat" cmpd="sng" w="28575">
              <a:solidFill>
                <a:srgbClr val="76A5AF"/>
              </a:solidFill>
              <a:prstDash val="solid"/>
              <a:round/>
              <a:headEnd len="med" w="med" type="none"/>
              <a:tailEnd len="med" w="med" type="none"/>
            </a:ln>
          </p:spPr>
        </p:sp>
      </p:grpSp>
      <p:cxnSp>
        <p:nvCxnSpPr>
          <p:cNvPr id="512" name="Google Shape;512;p4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513" name="Google Shape;513;p49"/>
          <p:cNvPicPr preferRelativeResize="0"/>
          <p:nvPr/>
        </p:nvPicPr>
        <p:blipFill>
          <a:blip r:embed="rId4">
            <a:alphaModFix/>
          </a:blip>
          <a:stretch>
            <a:fillRect/>
          </a:stretch>
        </p:blipFill>
        <p:spPr>
          <a:xfrm>
            <a:off x="235500" y="4678925"/>
            <a:ext cx="1077607" cy="393600"/>
          </a:xfrm>
          <a:prstGeom prst="rect">
            <a:avLst/>
          </a:prstGeom>
          <a:noFill/>
          <a:ln>
            <a:noFill/>
          </a:ln>
        </p:spPr>
      </p:pic>
      <p:cxnSp>
        <p:nvCxnSpPr>
          <p:cNvPr id="514" name="Google Shape;514;p4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515" name="Google Shape;515;p49"/>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516" name="Google Shape;51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Unknown Object Approaches </a:t>
            </a:r>
            <a:endParaRPr>
              <a:solidFill>
                <a:srgbClr val="980000"/>
              </a:solidFill>
              <a:latin typeface="Roboto Condensed"/>
              <a:ea typeface="Roboto Condensed"/>
              <a:cs typeface="Roboto Condensed"/>
              <a:sym typeface="Roboto Condensed"/>
            </a:endParaRPr>
          </a:p>
        </p:txBody>
      </p:sp>
      <p:sp>
        <p:nvSpPr>
          <p:cNvPr id="522" name="Google Shape;522;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523" name="Google Shape;523;p50"/>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524" name="Google Shape;524;p5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525" name="Google Shape;525;p50"/>
          <p:cNvPicPr preferRelativeResize="0"/>
          <p:nvPr/>
        </p:nvPicPr>
        <p:blipFill>
          <a:blip r:embed="rId3">
            <a:alphaModFix/>
          </a:blip>
          <a:stretch>
            <a:fillRect/>
          </a:stretch>
        </p:blipFill>
        <p:spPr>
          <a:xfrm>
            <a:off x="235500" y="4678925"/>
            <a:ext cx="1077607" cy="393600"/>
          </a:xfrm>
          <a:prstGeom prst="rect">
            <a:avLst/>
          </a:prstGeom>
          <a:noFill/>
          <a:ln>
            <a:noFill/>
          </a:ln>
        </p:spPr>
      </p:pic>
      <p:pic>
        <p:nvPicPr>
          <p:cNvPr id="526" name="Google Shape;526;p50"/>
          <p:cNvPicPr preferRelativeResize="0"/>
          <p:nvPr/>
        </p:nvPicPr>
        <p:blipFill rotWithShape="1">
          <a:blip r:embed="rId4">
            <a:alphaModFix/>
          </a:blip>
          <a:srcRect b="50789" l="62404" r="4786" t="27108"/>
          <a:stretch/>
        </p:blipFill>
        <p:spPr>
          <a:xfrm>
            <a:off x="212150" y="2061474"/>
            <a:ext cx="3932874" cy="1656000"/>
          </a:xfrm>
          <a:prstGeom prst="rect">
            <a:avLst/>
          </a:prstGeom>
          <a:noFill/>
          <a:ln>
            <a:noFill/>
          </a:ln>
        </p:spPr>
      </p:pic>
      <p:sp>
        <p:nvSpPr>
          <p:cNvPr id="527" name="Google Shape;527;p50"/>
          <p:cNvSpPr txBox="1"/>
          <p:nvPr/>
        </p:nvSpPr>
        <p:spPr>
          <a:xfrm>
            <a:off x="235500" y="1346875"/>
            <a:ext cx="4525200" cy="7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Approximating unknown object shape using symmetry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(Bohg et al., 2011)</a:t>
            </a:r>
            <a:endParaRPr sz="1600">
              <a:latin typeface="Roboto Condensed Light"/>
              <a:ea typeface="Roboto Condensed Light"/>
              <a:cs typeface="Roboto Condensed Light"/>
              <a:sym typeface="Roboto Condensed Light"/>
            </a:endParaRPr>
          </a:p>
        </p:txBody>
      </p:sp>
      <p:sp>
        <p:nvSpPr>
          <p:cNvPr id="528" name="Google Shape;528;p50"/>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Unknown Object Approaches </a:t>
            </a:r>
            <a:endParaRPr>
              <a:solidFill>
                <a:srgbClr val="980000"/>
              </a:solidFill>
              <a:latin typeface="Roboto Condensed"/>
              <a:ea typeface="Roboto Condensed"/>
              <a:cs typeface="Roboto Condensed"/>
              <a:sym typeface="Roboto Condensed"/>
            </a:endParaRPr>
          </a:p>
        </p:txBody>
      </p:sp>
      <p:sp>
        <p:nvSpPr>
          <p:cNvPr id="534" name="Google Shape;53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535" name="Google Shape;535;p51"/>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536" name="Google Shape;536;p5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537" name="Google Shape;537;p51"/>
          <p:cNvPicPr preferRelativeResize="0"/>
          <p:nvPr/>
        </p:nvPicPr>
        <p:blipFill>
          <a:blip r:embed="rId3">
            <a:alphaModFix/>
          </a:blip>
          <a:stretch>
            <a:fillRect/>
          </a:stretch>
        </p:blipFill>
        <p:spPr>
          <a:xfrm>
            <a:off x="235500" y="4678925"/>
            <a:ext cx="1077607" cy="393600"/>
          </a:xfrm>
          <a:prstGeom prst="rect">
            <a:avLst/>
          </a:prstGeom>
          <a:noFill/>
          <a:ln>
            <a:noFill/>
          </a:ln>
        </p:spPr>
      </p:pic>
      <p:pic>
        <p:nvPicPr>
          <p:cNvPr id="538" name="Google Shape;538;p51"/>
          <p:cNvPicPr preferRelativeResize="0"/>
          <p:nvPr/>
        </p:nvPicPr>
        <p:blipFill rotWithShape="1">
          <a:blip r:embed="rId4">
            <a:alphaModFix/>
          </a:blip>
          <a:srcRect b="50789" l="62404" r="4786" t="27108"/>
          <a:stretch/>
        </p:blipFill>
        <p:spPr>
          <a:xfrm>
            <a:off x="212150" y="2061474"/>
            <a:ext cx="3932874" cy="1656000"/>
          </a:xfrm>
          <a:prstGeom prst="rect">
            <a:avLst/>
          </a:prstGeom>
          <a:noFill/>
          <a:ln>
            <a:noFill/>
          </a:ln>
        </p:spPr>
      </p:pic>
      <p:sp>
        <p:nvSpPr>
          <p:cNvPr id="539" name="Google Shape;539;p51"/>
          <p:cNvSpPr txBox="1"/>
          <p:nvPr/>
        </p:nvSpPr>
        <p:spPr>
          <a:xfrm>
            <a:off x="235500" y="1346875"/>
            <a:ext cx="4525200" cy="7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Approximating unknown object shape using symmetry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(Bohg et al., 2011)</a:t>
            </a:r>
            <a:endParaRPr sz="1600">
              <a:latin typeface="Roboto Condensed Light"/>
              <a:ea typeface="Roboto Condensed Light"/>
              <a:cs typeface="Roboto Condensed Light"/>
              <a:sym typeface="Roboto Condensed Light"/>
            </a:endParaRPr>
          </a:p>
        </p:txBody>
      </p:sp>
      <p:pic>
        <p:nvPicPr>
          <p:cNvPr id="540" name="Google Shape;540;p51"/>
          <p:cNvPicPr preferRelativeResize="0"/>
          <p:nvPr/>
        </p:nvPicPr>
        <p:blipFill rotWithShape="1">
          <a:blip r:embed="rId5">
            <a:alphaModFix/>
          </a:blip>
          <a:srcRect b="29831" l="49492" r="0" t="32631"/>
          <a:stretch/>
        </p:blipFill>
        <p:spPr>
          <a:xfrm>
            <a:off x="4865175" y="1620975"/>
            <a:ext cx="3776551" cy="1754251"/>
          </a:xfrm>
          <a:prstGeom prst="rect">
            <a:avLst/>
          </a:prstGeom>
          <a:noFill/>
          <a:ln>
            <a:noFill/>
          </a:ln>
        </p:spPr>
      </p:pic>
      <p:sp>
        <p:nvSpPr>
          <p:cNvPr id="541" name="Google Shape;541;p51"/>
          <p:cNvSpPr txBox="1"/>
          <p:nvPr/>
        </p:nvSpPr>
        <p:spPr>
          <a:xfrm>
            <a:off x="4362900" y="3405550"/>
            <a:ext cx="4781100" cy="11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Generating grasp hypotheses from segmented point cloud + ranking by considering specific features of the grasp </a:t>
            </a:r>
            <a:endParaRPr sz="16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600">
                <a:latin typeface="Roboto Condensed Light"/>
                <a:ea typeface="Roboto Condensed Light"/>
                <a:cs typeface="Roboto Condensed Light"/>
                <a:sym typeface="Roboto Condensed Light"/>
              </a:rPr>
              <a:t>(Hsiao et al., 2010)</a:t>
            </a:r>
            <a:endParaRPr sz="1600">
              <a:latin typeface="Roboto Condensed Light"/>
              <a:ea typeface="Roboto Condensed Light"/>
              <a:cs typeface="Roboto Condensed Light"/>
              <a:sym typeface="Roboto Condensed Light"/>
            </a:endParaRPr>
          </a:p>
        </p:txBody>
      </p:sp>
      <p:sp>
        <p:nvSpPr>
          <p:cNvPr id="542" name="Google Shape;542;p51"/>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Related image" id="81" name="Google Shape;81;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82" name="Google Shape;8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Humans’ Ability for Manipulation</a:t>
            </a:r>
            <a:endParaRPr>
              <a:solidFill>
                <a:srgbClr val="980000"/>
              </a:solidFill>
              <a:latin typeface="Roboto Condensed"/>
              <a:ea typeface="Roboto Condensed"/>
              <a:cs typeface="Roboto Condensed"/>
              <a:sym typeface="Roboto Condensed"/>
            </a:endParaRPr>
          </a:p>
        </p:txBody>
      </p:sp>
      <p:sp>
        <p:nvSpPr>
          <p:cNvPr id="83" name="Google Shape;83;p16"/>
          <p:cNvSpPr txBox="1"/>
          <p:nvPr/>
        </p:nvSpPr>
        <p:spPr>
          <a:xfrm>
            <a:off x="4603175" y="4643425"/>
            <a:ext cx="36393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Roboto Condensed"/>
                <a:ea typeface="Roboto Condensed"/>
                <a:cs typeface="Roboto Condensed"/>
                <a:sym typeface="Roboto Condensed"/>
              </a:rPr>
              <a:t>The Creation of Adam</a:t>
            </a:r>
            <a:endParaRPr i="1" sz="1000">
              <a:latin typeface="Roboto Condensed"/>
              <a:ea typeface="Roboto Condensed"/>
              <a:cs typeface="Roboto Condensed"/>
              <a:sym typeface="Roboto Condensed"/>
            </a:endParaRPr>
          </a:p>
          <a:p>
            <a:pPr indent="0" lvl="0" marL="0" rtl="0" algn="ctr">
              <a:spcBef>
                <a:spcPts val="0"/>
              </a:spcBef>
              <a:spcAft>
                <a:spcPts val="0"/>
              </a:spcAft>
              <a:buNone/>
            </a:pPr>
            <a:r>
              <a:rPr lang="en" sz="1000">
                <a:latin typeface="Roboto Condensed Light"/>
                <a:ea typeface="Roboto Condensed Light"/>
                <a:cs typeface="Roboto Condensed Light"/>
                <a:sym typeface="Roboto Condensed Light"/>
              </a:rPr>
              <a:t>Michelangelo, the Sistine Chapel</a:t>
            </a:r>
            <a:endParaRPr sz="1000">
              <a:latin typeface="Roboto Condensed Light"/>
              <a:ea typeface="Roboto Condensed Light"/>
              <a:cs typeface="Roboto Condensed Light"/>
              <a:sym typeface="Roboto Condensed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Object Features:</a:t>
            </a:r>
            <a:r>
              <a:rPr lang="en" sz="2600">
                <a:solidFill>
                  <a:srgbClr val="980000"/>
                </a:solidFill>
                <a:latin typeface="Roboto Condensed"/>
                <a:ea typeface="Roboto Condensed"/>
                <a:cs typeface="Roboto Condensed"/>
                <a:sym typeface="Roboto Condensed"/>
              </a:rPr>
              <a:t> 3D vs. 2D vs. Multi-Modal</a:t>
            </a:r>
            <a:endParaRPr sz="2600">
              <a:solidFill>
                <a:srgbClr val="980000"/>
              </a:solidFill>
              <a:latin typeface="Roboto Condensed"/>
              <a:ea typeface="Roboto Condensed"/>
              <a:cs typeface="Roboto Condensed"/>
              <a:sym typeface="Roboto Condensed"/>
            </a:endParaRPr>
          </a:p>
        </p:txBody>
      </p:sp>
      <p:sp>
        <p:nvSpPr>
          <p:cNvPr id="548" name="Google Shape;548;p52"/>
          <p:cNvSpPr txBox="1"/>
          <p:nvPr>
            <p:ph idx="1" type="body"/>
          </p:nvPr>
        </p:nvSpPr>
        <p:spPr>
          <a:xfrm>
            <a:off x="4266825" y="1152475"/>
            <a:ext cx="4565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Condensed Light"/>
              <a:buChar char="●"/>
            </a:pPr>
            <a:r>
              <a:rPr lang="en">
                <a:latin typeface="Roboto Condensed Light"/>
                <a:ea typeface="Roboto Condensed Light"/>
                <a:cs typeface="Roboto Condensed Light"/>
                <a:sym typeface="Roboto Condensed Light"/>
              </a:rPr>
              <a:t>3D</a:t>
            </a:r>
            <a:endParaRPr>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342900" lvl="0" marL="457200" rtl="0" algn="l">
              <a:spcBef>
                <a:spcPts val="1600"/>
              </a:spcBef>
              <a:spcAft>
                <a:spcPts val="0"/>
              </a:spcAft>
              <a:buSzPts val="1800"/>
              <a:buFont typeface="Roboto Condensed Light"/>
              <a:buChar char="●"/>
            </a:pPr>
            <a:r>
              <a:rPr lang="en">
                <a:latin typeface="Roboto Condensed Light"/>
                <a:ea typeface="Roboto Condensed Light"/>
                <a:cs typeface="Roboto Condensed Light"/>
                <a:sym typeface="Roboto Condensed Light"/>
              </a:rPr>
              <a:t>2D </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342900" lvl="0" marL="457200" rtl="0" algn="l">
              <a:spcBef>
                <a:spcPts val="1600"/>
              </a:spcBef>
              <a:spcAft>
                <a:spcPts val="0"/>
              </a:spcAft>
              <a:buSzPts val="1800"/>
              <a:buChar char="●"/>
            </a:pPr>
            <a:r>
              <a:rPr lang="en">
                <a:latin typeface="Roboto Condensed Light"/>
                <a:ea typeface="Roboto Condensed Light"/>
                <a:cs typeface="Roboto Condensed Light"/>
                <a:sym typeface="Roboto Condensed Light"/>
              </a:rPr>
              <a:t>Multi-Modal → Combine 3D and 2D</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45720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0" lvl="0" marL="914400" rtl="0" algn="l">
              <a:spcBef>
                <a:spcPts val="1600"/>
              </a:spcBef>
              <a:spcAft>
                <a:spcPts val="1600"/>
              </a:spcAft>
              <a:buNone/>
            </a:pPr>
            <a:r>
              <a:t/>
            </a:r>
            <a:endParaRPr>
              <a:latin typeface="Roboto Condensed Light"/>
              <a:ea typeface="Roboto Condensed Light"/>
              <a:cs typeface="Roboto Condensed Light"/>
              <a:sym typeface="Roboto Condensed Light"/>
            </a:endParaRPr>
          </a:p>
        </p:txBody>
      </p:sp>
      <p:pic>
        <p:nvPicPr>
          <p:cNvPr id="549" name="Google Shape;549;p52"/>
          <p:cNvPicPr preferRelativeResize="0"/>
          <p:nvPr/>
        </p:nvPicPr>
        <p:blipFill rotWithShape="1">
          <a:blip r:embed="rId3">
            <a:alphaModFix/>
          </a:blip>
          <a:srcRect b="71003" l="49890" r="29490" t="15437"/>
          <a:stretch/>
        </p:blipFill>
        <p:spPr>
          <a:xfrm>
            <a:off x="5689626" y="1017721"/>
            <a:ext cx="1004404" cy="979419"/>
          </a:xfrm>
          <a:prstGeom prst="rect">
            <a:avLst/>
          </a:prstGeom>
          <a:noFill/>
          <a:ln>
            <a:noFill/>
          </a:ln>
        </p:spPr>
      </p:pic>
      <p:sp>
        <p:nvSpPr>
          <p:cNvPr id="550" name="Google Shape;550;p52"/>
          <p:cNvSpPr txBox="1"/>
          <p:nvPr/>
        </p:nvSpPr>
        <p:spPr>
          <a:xfrm>
            <a:off x="6908750" y="1017725"/>
            <a:ext cx="21258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Condensed Light"/>
                <a:ea typeface="Roboto Condensed Light"/>
                <a:cs typeface="Roboto Condensed Light"/>
                <a:sym typeface="Roboto Condensed Light"/>
              </a:rPr>
              <a:t>Box Decomposition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dk2"/>
                </a:solidFill>
                <a:latin typeface="Roboto Condensed Light"/>
                <a:ea typeface="Roboto Condensed Light"/>
                <a:cs typeface="Roboto Condensed Light"/>
                <a:sym typeface="Roboto Condensed Light"/>
              </a:rPr>
              <a:t>(Hubner et al., 2008)</a:t>
            </a:r>
            <a:endParaRPr>
              <a:solidFill>
                <a:schemeClr val="dk2"/>
              </a:solidFill>
              <a:latin typeface="Roboto Condensed Light"/>
              <a:ea typeface="Roboto Condensed Light"/>
              <a:cs typeface="Roboto Condensed Light"/>
              <a:sym typeface="Roboto Condensed Light"/>
            </a:endParaRPr>
          </a:p>
        </p:txBody>
      </p:sp>
      <p:pic>
        <p:nvPicPr>
          <p:cNvPr id="551" name="Google Shape;551;p52"/>
          <p:cNvPicPr preferRelativeResize="0"/>
          <p:nvPr/>
        </p:nvPicPr>
        <p:blipFill rotWithShape="1">
          <a:blip r:embed="rId4">
            <a:alphaModFix/>
          </a:blip>
          <a:srcRect b="32266" l="49085" r="12884" t="33578"/>
          <a:stretch/>
        </p:blipFill>
        <p:spPr>
          <a:xfrm>
            <a:off x="5449825" y="3553475"/>
            <a:ext cx="1307902" cy="734150"/>
          </a:xfrm>
          <a:prstGeom prst="rect">
            <a:avLst/>
          </a:prstGeom>
          <a:noFill/>
          <a:ln>
            <a:noFill/>
          </a:ln>
        </p:spPr>
      </p:pic>
      <p:pic>
        <p:nvPicPr>
          <p:cNvPr id="552" name="Google Shape;552;p52"/>
          <p:cNvPicPr preferRelativeResize="0"/>
          <p:nvPr/>
        </p:nvPicPr>
        <p:blipFill rotWithShape="1">
          <a:blip r:embed="rId5">
            <a:alphaModFix/>
          </a:blip>
          <a:srcRect b="42591" l="48796" r="0" t="24231"/>
          <a:stretch/>
        </p:blipFill>
        <p:spPr>
          <a:xfrm>
            <a:off x="5302550" y="2149413"/>
            <a:ext cx="2085898" cy="844675"/>
          </a:xfrm>
          <a:prstGeom prst="rect">
            <a:avLst/>
          </a:prstGeom>
          <a:noFill/>
          <a:ln>
            <a:noFill/>
          </a:ln>
        </p:spPr>
      </p:pic>
      <p:cxnSp>
        <p:nvCxnSpPr>
          <p:cNvPr id="553" name="Google Shape;553;p5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554" name="Google Shape;554;p52"/>
          <p:cNvPicPr preferRelativeResize="0"/>
          <p:nvPr/>
        </p:nvPicPr>
        <p:blipFill>
          <a:blip r:embed="rId6">
            <a:alphaModFix/>
          </a:blip>
          <a:stretch>
            <a:fillRect/>
          </a:stretch>
        </p:blipFill>
        <p:spPr>
          <a:xfrm>
            <a:off x="235500" y="4678925"/>
            <a:ext cx="1077607" cy="393600"/>
          </a:xfrm>
          <a:prstGeom prst="rect">
            <a:avLst/>
          </a:prstGeom>
          <a:noFill/>
          <a:ln>
            <a:noFill/>
          </a:ln>
        </p:spPr>
      </p:pic>
      <p:pic>
        <p:nvPicPr>
          <p:cNvPr id="555" name="Google Shape;555;p52"/>
          <p:cNvPicPr preferRelativeResize="0"/>
          <p:nvPr/>
        </p:nvPicPr>
        <p:blipFill rotWithShape="1">
          <a:blip r:embed="rId7">
            <a:alphaModFix/>
          </a:blip>
          <a:srcRect b="1695" l="17996" r="34279" t="17931"/>
          <a:stretch/>
        </p:blipFill>
        <p:spPr>
          <a:xfrm>
            <a:off x="382915" y="1138227"/>
            <a:ext cx="3245774" cy="3416328"/>
          </a:xfrm>
          <a:prstGeom prst="rect">
            <a:avLst/>
          </a:prstGeom>
          <a:noFill/>
          <a:ln>
            <a:noFill/>
          </a:ln>
        </p:spPr>
      </p:pic>
      <p:sp>
        <p:nvSpPr>
          <p:cNvPr id="556" name="Google Shape;556;p52"/>
          <p:cNvSpPr/>
          <p:nvPr/>
        </p:nvSpPr>
        <p:spPr>
          <a:xfrm>
            <a:off x="346875" y="2251339"/>
            <a:ext cx="2027795" cy="2303185"/>
          </a:xfrm>
          <a:custGeom>
            <a:rect b="b" l="l" r="r" t="t"/>
            <a:pathLst>
              <a:path extrusionOk="0" h="108296" w="97455">
                <a:moveTo>
                  <a:pt x="65415" y="2052"/>
                </a:moveTo>
                <a:cubicBezTo>
                  <a:pt x="62008" y="2052"/>
                  <a:pt x="58326" y="1287"/>
                  <a:pt x="55213" y="2671"/>
                </a:cubicBezTo>
                <a:cubicBezTo>
                  <a:pt x="48864" y="5494"/>
                  <a:pt x="45990" y="13613"/>
                  <a:pt x="44082" y="20294"/>
                </a:cubicBezTo>
                <a:cubicBezTo>
                  <a:pt x="41816" y="28228"/>
                  <a:pt x="44158" y="37556"/>
                  <a:pt x="40063" y="44719"/>
                </a:cubicBezTo>
                <a:cubicBezTo>
                  <a:pt x="33831" y="55621"/>
                  <a:pt x="11279" y="47248"/>
                  <a:pt x="4816" y="58014"/>
                </a:cubicBezTo>
                <a:cubicBezTo>
                  <a:pt x="-462" y="66807"/>
                  <a:pt x="-1096" y="78764"/>
                  <a:pt x="1724" y="88623"/>
                </a:cubicBezTo>
                <a:cubicBezTo>
                  <a:pt x="3989" y="96541"/>
                  <a:pt x="11779" y="102691"/>
                  <a:pt x="19348" y="105937"/>
                </a:cubicBezTo>
                <a:cubicBezTo>
                  <a:pt x="27797" y="109560"/>
                  <a:pt x="37672" y="107792"/>
                  <a:pt x="46865" y="107792"/>
                </a:cubicBezTo>
                <a:cubicBezTo>
                  <a:pt x="54548" y="107792"/>
                  <a:pt x="63743" y="109806"/>
                  <a:pt x="69744" y="105009"/>
                </a:cubicBezTo>
                <a:cubicBezTo>
                  <a:pt x="80847" y="96132"/>
                  <a:pt x="60300" y="76137"/>
                  <a:pt x="64797" y="62652"/>
                </a:cubicBezTo>
                <a:cubicBezTo>
                  <a:pt x="67058" y="55871"/>
                  <a:pt x="77264" y="55646"/>
                  <a:pt x="83657" y="52449"/>
                </a:cubicBezTo>
                <a:cubicBezTo>
                  <a:pt x="88687" y="49934"/>
                  <a:pt x="93241" y="45179"/>
                  <a:pt x="94788" y="39772"/>
                </a:cubicBezTo>
                <a:cubicBezTo>
                  <a:pt x="96377" y="34215"/>
                  <a:pt x="99181" y="27083"/>
                  <a:pt x="95715" y="22458"/>
                </a:cubicBezTo>
                <a:cubicBezTo>
                  <a:pt x="90358" y="15309"/>
                  <a:pt x="86467" y="6175"/>
                  <a:pt x="78710" y="1743"/>
                </a:cubicBezTo>
                <a:cubicBezTo>
                  <a:pt x="74235" y="-814"/>
                  <a:pt x="68141" y="-194"/>
                  <a:pt x="63251" y="1434"/>
                </a:cubicBezTo>
              </a:path>
            </a:pathLst>
          </a:custGeom>
          <a:noFill/>
          <a:ln cap="flat" cmpd="sng" w="28575">
            <a:solidFill>
              <a:srgbClr val="9900FF"/>
            </a:solidFill>
            <a:prstDash val="solid"/>
            <a:round/>
            <a:headEnd len="med" w="med" type="none"/>
            <a:tailEnd len="med" w="med" type="none"/>
          </a:ln>
        </p:spPr>
      </p:sp>
      <p:cxnSp>
        <p:nvCxnSpPr>
          <p:cNvPr id="557" name="Google Shape;557;p52"/>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558" name="Google Shape;558;p52"/>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559" name="Google Shape;55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60" name="Google Shape;560;p52"/>
          <p:cNvSpPr txBox="1"/>
          <p:nvPr/>
        </p:nvSpPr>
        <p:spPr>
          <a:xfrm>
            <a:off x="7308900" y="2194675"/>
            <a:ext cx="1725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Light"/>
                <a:ea typeface="Roboto Light"/>
                <a:cs typeface="Roboto Light"/>
                <a:sym typeface="Roboto Light"/>
              </a:rPr>
              <a:t>Grasping Using Vision</a:t>
            </a:r>
            <a:endParaRPr sz="1200">
              <a:solidFill>
                <a:schemeClr val="dk2"/>
              </a:solidFill>
              <a:latin typeface="Roboto Light"/>
              <a:ea typeface="Roboto Light"/>
              <a:cs typeface="Roboto Light"/>
              <a:sym typeface="Roboto Light"/>
            </a:endParaRPr>
          </a:p>
          <a:p>
            <a:pPr indent="0" lvl="0" marL="0" rtl="0" algn="l">
              <a:spcBef>
                <a:spcPts val="0"/>
              </a:spcBef>
              <a:spcAft>
                <a:spcPts val="0"/>
              </a:spcAft>
              <a:buNone/>
            </a:pPr>
            <a:r>
              <a:rPr lang="en" sz="1200">
                <a:solidFill>
                  <a:schemeClr val="dk2"/>
                </a:solidFill>
                <a:latin typeface="Roboto Light"/>
                <a:ea typeface="Roboto Light"/>
                <a:cs typeface="Roboto Light"/>
                <a:sym typeface="Roboto Light"/>
              </a:rPr>
              <a:t>(Saxena et al., 2008)</a:t>
            </a:r>
            <a:endParaRPr sz="1200">
              <a:solidFill>
                <a:schemeClr val="dk2"/>
              </a:solidFill>
              <a:latin typeface="Roboto Light"/>
              <a:ea typeface="Roboto Light"/>
              <a:cs typeface="Roboto Light"/>
              <a:sym typeface="Roboto Light"/>
            </a:endParaRPr>
          </a:p>
        </p:txBody>
      </p:sp>
      <p:sp>
        <p:nvSpPr>
          <p:cNvPr id="561" name="Google Shape;561;p52"/>
          <p:cNvSpPr txBox="1"/>
          <p:nvPr/>
        </p:nvSpPr>
        <p:spPr>
          <a:xfrm>
            <a:off x="6858225" y="3723750"/>
            <a:ext cx="225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Light"/>
                <a:ea typeface="Roboto Light"/>
                <a:cs typeface="Roboto Light"/>
                <a:sym typeface="Roboto Light"/>
              </a:rPr>
              <a:t>Multiview Object Representation</a:t>
            </a:r>
            <a:endParaRPr sz="1000">
              <a:latin typeface="Roboto Light"/>
              <a:ea typeface="Roboto Light"/>
              <a:cs typeface="Roboto Light"/>
              <a:sym typeface="Roboto Light"/>
            </a:endParaRPr>
          </a:p>
          <a:p>
            <a:pPr indent="0" lvl="0" marL="0" rtl="0" algn="l">
              <a:spcBef>
                <a:spcPts val="0"/>
              </a:spcBef>
              <a:spcAft>
                <a:spcPts val="0"/>
              </a:spcAft>
              <a:buNone/>
            </a:pPr>
            <a:r>
              <a:rPr lang="en" sz="1000">
                <a:latin typeface="Roboto Light"/>
                <a:ea typeface="Roboto Light"/>
                <a:cs typeface="Roboto Light"/>
                <a:sym typeface="Roboto Light"/>
              </a:rPr>
              <a:t>(Detry et al, 2009)</a:t>
            </a:r>
            <a:endParaRPr sz="1000">
              <a:latin typeface="Roboto Light"/>
              <a:ea typeface="Roboto Light"/>
              <a:cs typeface="Roboto Light"/>
              <a:sym typeface="Roboto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Object Features:</a:t>
            </a:r>
            <a:r>
              <a:rPr lang="en" sz="2600">
                <a:solidFill>
                  <a:srgbClr val="980000"/>
                </a:solidFill>
                <a:latin typeface="Roboto Condensed"/>
                <a:ea typeface="Roboto Condensed"/>
                <a:cs typeface="Roboto Condensed"/>
                <a:sym typeface="Roboto Condensed"/>
              </a:rPr>
              <a:t> 3D vs. 2D vs. Multi-Modal</a:t>
            </a:r>
            <a:endParaRPr sz="2600">
              <a:solidFill>
                <a:srgbClr val="980000"/>
              </a:solidFill>
              <a:latin typeface="Roboto Condensed"/>
              <a:ea typeface="Roboto Condensed"/>
              <a:cs typeface="Roboto Condensed"/>
              <a:sym typeface="Roboto Condensed"/>
            </a:endParaRPr>
          </a:p>
        </p:txBody>
      </p:sp>
      <p:sp>
        <p:nvSpPr>
          <p:cNvPr id="567" name="Google Shape;567;p53"/>
          <p:cNvSpPr txBox="1"/>
          <p:nvPr>
            <p:ph idx="1" type="body"/>
          </p:nvPr>
        </p:nvSpPr>
        <p:spPr>
          <a:xfrm>
            <a:off x="4266825" y="1152475"/>
            <a:ext cx="4565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Condensed Light"/>
              <a:buChar char="●"/>
            </a:pPr>
            <a:r>
              <a:rPr lang="en">
                <a:latin typeface="Roboto Condensed Light"/>
                <a:ea typeface="Roboto Condensed Light"/>
                <a:cs typeface="Roboto Condensed Light"/>
                <a:sym typeface="Roboto Condensed Light"/>
              </a:rPr>
              <a:t>3D</a:t>
            </a:r>
            <a:endParaRPr>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342900" lvl="0" marL="457200" rtl="0" algn="l">
              <a:spcBef>
                <a:spcPts val="1600"/>
              </a:spcBef>
              <a:spcAft>
                <a:spcPts val="0"/>
              </a:spcAft>
              <a:buSzPts val="1800"/>
              <a:buFont typeface="Roboto Condensed Light"/>
              <a:buChar char="●"/>
            </a:pPr>
            <a:r>
              <a:rPr lang="en">
                <a:latin typeface="Roboto Condensed Light"/>
                <a:ea typeface="Roboto Condensed Light"/>
                <a:cs typeface="Roboto Condensed Light"/>
                <a:sym typeface="Roboto Condensed Light"/>
              </a:rPr>
              <a:t>2D </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342900" lvl="0" marL="457200" rtl="0" algn="l">
              <a:spcBef>
                <a:spcPts val="1600"/>
              </a:spcBef>
              <a:spcAft>
                <a:spcPts val="0"/>
              </a:spcAft>
              <a:buSzPts val="1800"/>
              <a:buChar char="●"/>
            </a:pPr>
            <a:r>
              <a:rPr lang="en">
                <a:latin typeface="Roboto Condensed Light"/>
                <a:ea typeface="Roboto Condensed Light"/>
                <a:cs typeface="Roboto Condensed Light"/>
                <a:sym typeface="Roboto Condensed Light"/>
              </a:rPr>
              <a:t>Multi-Modal → Combine 3D and 2D</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457200" lvl="0" marL="0" rtl="0" algn="l">
              <a:spcBef>
                <a:spcPts val="1600"/>
              </a:spcBef>
              <a:spcAft>
                <a:spcPts val="0"/>
              </a:spcAft>
              <a:buNone/>
            </a:pPr>
            <a:r>
              <a:rPr lang="en" u="sng">
                <a:latin typeface="Roboto Condensed Light"/>
                <a:ea typeface="Roboto Condensed Light"/>
                <a:cs typeface="Roboto Condensed Light"/>
                <a:sym typeface="Roboto Condensed Light"/>
              </a:rPr>
              <a:t>Key Concern: </a:t>
            </a:r>
            <a:r>
              <a:rPr lang="en">
                <a:latin typeface="Roboto Condensed Light"/>
                <a:ea typeface="Roboto Condensed Light"/>
                <a:cs typeface="Roboto Condensed Light"/>
                <a:sym typeface="Roboto Condensed Light"/>
              </a:rPr>
              <a:t>Costs of Complexity</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0" lvl="0" marL="914400" rtl="0" algn="l">
              <a:spcBef>
                <a:spcPts val="1600"/>
              </a:spcBef>
              <a:spcAft>
                <a:spcPts val="1600"/>
              </a:spcAft>
              <a:buNone/>
            </a:pPr>
            <a:r>
              <a:t/>
            </a:r>
            <a:endParaRPr>
              <a:latin typeface="Roboto Condensed Light"/>
              <a:ea typeface="Roboto Condensed Light"/>
              <a:cs typeface="Roboto Condensed Light"/>
              <a:sym typeface="Roboto Condensed Light"/>
            </a:endParaRPr>
          </a:p>
        </p:txBody>
      </p:sp>
      <p:pic>
        <p:nvPicPr>
          <p:cNvPr id="568" name="Google Shape;568;p53"/>
          <p:cNvPicPr preferRelativeResize="0"/>
          <p:nvPr/>
        </p:nvPicPr>
        <p:blipFill rotWithShape="1">
          <a:blip r:embed="rId3">
            <a:alphaModFix/>
          </a:blip>
          <a:srcRect b="71003" l="49890" r="29490" t="15437"/>
          <a:stretch/>
        </p:blipFill>
        <p:spPr>
          <a:xfrm>
            <a:off x="5689626" y="1017721"/>
            <a:ext cx="1004404" cy="979419"/>
          </a:xfrm>
          <a:prstGeom prst="rect">
            <a:avLst/>
          </a:prstGeom>
          <a:noFill/>
          <a:ln>
            <a:noFill/>
          </a:ln>
        </p:spPr>
      </p:pic>
      <p:sp>
        <p:nvSpPr>
          <p:cNvPr id="569" name="Google Shape;569;p53"/>
          <p:cNvSpPr txBox="1"/>
          <p:nvPr/>
        </p:nvSpPr>
        <p:spPr>
          <a:xfrm>
            <a:off x="6908750" y="1017725"/>
            <a:ext cx="21258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Roboto Condensed Light"/>
                <a:ea typeface="Roboto Condensed Light"/>
                <a:cs typeface="Roboto Condensed Light"/>
                <a:sym typeface="Roboto Condensed Light"/>
              </a:rPr>
              <a:t>Box Decomposition </a:t>
            </a:r>
            <a:endParaRPr>
              <a:solidFill>
                <a:schemeClr val="dk2"/>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dk2"/>
                </a:solidFill>
                <a:latin typeface="Roboto Condensed Light"/>
                <a:ea typeface="Roboto Condensed Light"/>
                <a:cs typeface="Roboto Condensed Light"/>
                <a:sym typeface="Roboto Condensed Light"/>
              </a:rPr>
              <a:t>(Hubner et al., 2008)</a:t>
            </a:r>
            <a:endParaRPr>
              <a:solidFill>
                <a:schemeClr val="dk2"/>
              </a:solidFill>
              <a:latin typeface="Roboto Condensed Light"/>
              <a:ea typeface="Roboto Condensed Light"/>
              <a:cs typeface="Roboto Condensed Light"/>
              <a:sym typeface="Roboto Condensed Light"/>
            </a:endParaRPr>
          </a:p>
        </p:txBody>
      </p:sp>
      <p:pic>
        <p:nvPicPr>
          <p:cNvPr id="570" name="Google Shape;570;p53"/>
          <p:cNvPicPr preferRelativeResize="0"/>
          <p:nvPr/>
        </p:nvPicPr>
        <p:blipFill rotWithShape="1">
          <a:blip r:embed="rId4">
            <a:alphaModFix/>
          </a:blip>
          <a:srcRect b="32266" l="49085" r="12884" t="33578"/>
          <a:stretch/>
        </p:blipFill>
        <p:spPr>
          <a:xfrm>
            <a:off x="5449825" y="3553475"/>
            <a:ext cx="1307902" cy="734150"/>
          </a:xfrm>
          <a:prstGeom prst="rect">
            <a:avLst/>
          </a:prstGeom>
          <a:noFill/>
          <a:ln>
            <a:noFill/>
          </a:ln>
        </p:spPr>
      </p:pic>
      <p:pic>
        <p:nvPicPr>
          <p:cNvPr id="571" name="Google Shape;571;p53"/>
          <p:cNvPicPr preferRelativeResize="0"/>
          <p:nvPr/>
        </p:nvPicPr>
        <p:blipFill rotWithShape="1">
          <a:blip r:embed="rId5">
            <a:alphaModFix/>
          </a:blip>
          <a:srcRect b="42591" l="48796" r="0" t="24231"/>
          <a:stretch/>
        </p:blipFill>
        <p:spPr>
          <a:xfrm>
            <a:off x="5302550" y="2149413"/>
            <a:ext cx="2085898" cy="844675"/>
          </a:xfrm>
          <a:prstGeom prst="rect">
            <a:avLst/>
          </a:prstGeom>
          <a:noFill/>
          <a:ln>
            <a:noFill/>
          </a:ln>
        </p:spPr>
      </p:pic>
      <p:cxnSp>
        <p:nvCxnSpPr>
          <p:cNvPr id="572" name="Google Shape;572;p5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573" name="Google Shape;573;p53"/>
          <p:cNvPicPr preferRelativeResize="0"/>
          <p:nvPr/>
        </p:nvPicPr>
        <p:blipFill>
          <a:blip r:embed="rId6">
            <a:alphaModFix/>
          </a:blip>
          <a:stretch>
            <a:fillRect/>
          </a:stretch>
        </p:blipFill>
        <p:spPr>
          <a:xfrm>
            <a:off x="235500" y="4678925"/>
            <a:ext cx="1077607" cy="393600"/>
          </a:xfrm>
          <a:prstGeom prst="rect">
            <a:avLst/>
          </a:prstGeom>
          <a:noFill/>
          <a:ln>
            <a:noFill/>
          </a:ln>
        </p:spPr>
      </p:pic>
      <p:pic>
        <p:nvPicPr>
          <p:cNvPr id="574" name="Google Shape;574;p53"/>
          <p:cNvPicPr preferRelativeResize="0"/>
          <p:nvPr/>
        </p:nvPicPr>
        <p:blipFill rotWithShape="1">
          <a:blip r:embed="rId7">
            <a:alphaModFix/>
          </a:blip>
          <a:srcRect b="1695" l="17996" r="34279" t="17931"/>
          <a:stretch/>
        </p:blipFill>
        <p:spPr>
          <a:xfrm>
            <a:off x="382915" y="1138227"/>
            <a:ext cx="3245774" cy="3416328"/>
          </a:xfrm>
          <a:prstGeom prst="rect">
            <a:avLst/>
          </a:prstGeom>
          <a:noFill/>
          <a:ln>
            <a:noFill/>
          </a:ln>
        </p:spPr>
      </p:pic>
      <p:sp>
        <p:nvSpPr>
          <p:cNvPr id="575" name="Google Shape;575;p53"/>
          <p:cNvSpPr/>
          <p:nvPr/>
        </p:nvSpPr>
        <p:spPr>
          <a:xfrm>
            <a:off x="346875" y="2251339"/>
            <a:ext cx="2027795" cy="2303185"/>
          </a:xfrm>
          <a:custGeom>
            <a:rect b="b" l="l" r="r" t="t"/>
            <a:pathLst>
              <a:path extrusionOk="0" h="108296" w="97455">
                <a:moveTo>
                  <a:pt x="65415" y="2052"/>
                </a:moveTo>
                <a:cubicBezTo>
                  <a:pt x="62008" y="2052"/>
                  <a:pt x="58326" y="1287"/>
                  <a:pt x="55213" y="2671"/>
                </a:cubicBezTo>
                <a:cubicBezTo>
                  <a:pt x="48864" y="5494"/>
                  <a:pt x="45990" y="13613"/>
                  <a:pt x="44082" y="20294"/>
                </a:cubicBezTo>
                <a:cubicBezTo>
                  <a:pt x="41816" y="28228"/>
                  <a:pt x="44158" y="37556"/>
                  <a:pt x="40063" y="44719"/>
                </a:cubicBezTo>
                <a:cubicBezTo>
                  <a:pt x="33831" y="55621"/>
                  <a:pt x="11279" y="47248"/>
                  <a:pt x="4816" y="58014"/>
                </a:cubicBezTo>
                <a:cubicBezTo>
                  <a:pt x="-462" y="66807"/>
                  <a:pt x="-1096" y="78764"/>
                  <a:pt x="1724" y="88623"/>
                </a:cubicBezTo>
                <a:cubicBezTo>
                  <a:pt x="3989" y="96541"/>
                  <a:pt x="11779" y="102691"/>
                  <a:pt x="19348" y="105937"/>
                </a:cubicBezTo>
                <a:cubicBezTo>
                  <a:pt x="27797" y="109560"/>
                  <a:pt x="37672" y="107792"/>
                  <a:pt x="46865" y="107792"/>
                </a:cubicBezTo>
                <a:cubicBezTo>
                  <a:pt x="54548" y="107792"/>
                  <a:pt x="63743" y="109806"/>
                  <a:pt x="69744" y="105009"/>
                </a:cubicBezTo>
                <a:cubicBezTo>
                  <a:pt x="80847" y="96132"/>
                  <a:pt x="60300" y="76137"/>
                  <a:pt x="64797" y="62652"/>
                </a:cubicBezTo>
                <a:cubicBezTo>
                  <a:pt x="67058" y="55871"/>
                  <a:pt x="77264" y="55646"/>
                  <a:pt x="83657" y="52449"/>
                </a:cubicBezTo>
                <a:cubicBezTo>
                  <a:pt x="88687" y="49934"/>
                  <a:pt x="93241" y="45179"/>
                  <a:pt x="94788" y="39772"/>
                </a:cubicBezTo>
                <a:cubicBezTo>
                  <a:pt x="96377" y="34215"/>
                  <a:pt x="99181" y="27083"/>
                  <a:pt x="95715" y="22458"/>
                </a:cubicBezTo>
                <a:cubicBezTo>
                  <a:pt x="90358" y="15309"/>
                  <a:pt x="86467" y="6175"/>
                  <a:pt x="78710" y="1743"/>
                </a:cubicBezTo>
                <a:cubicBezTo>
                  <a:pt x="74235" y="-814"/>
                  <a:pt x="68141" y="-194"/>
                  <a:pt x="63251" y="1434"/>
                </a:cubicBezTo>
              </a:path>
            </a:pathLst>
          </a:custGeom>
          <a:noFill/>
          <a:ln cap="flat" cmpd="sng" w="28575">
            <a:solidFill>
              <a:srgbClr val="9900FF"/>
            </a:solidFill>
            <a:prstDash val="solid"/>
            <a:round/>
            <a:headEnd len="med" w="med" type="none"/>
            <a:tailEnd len="med" w="med" type="none"/>
          </a:ln>
        </p:spPr>
      </p:sp>
      <p:cxnSp>
        <p:nvCxnSpPr>
          <p:cNvPr id="576" name="Google Shape;576;p53"/>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577" name="Google Shape;577;p53"/>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578" name="Google Shape;578;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53"/>
          <p:cNvSpPr txBox="1"/>
          <p:nvPr/>
        </p:nvSpPr>
        <p:spPr>
          <a:xfrm>
            <a:off x="7308900" y="2194675"/>
            <a:ext cx="1725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Roboto Light"/>
                <a:ea typeface="Roboto Light"/>
                <a:cs typeface="Roboto Light"/>
                <a:sym typeface="Roboto Light"/>
              </a:rPr>
              <a:t>Grasping Using Vision</a:t>
            </a:r>
            <a:endParaRPr sz="1200">
              <a:solidFill>
                <a:schemeClr val="dk2"/>
              </a:solidFill>
              <a:latin typeface="Roboto Light"/>
              <a:ea typeface="Roboto Light"/>
              <a:cs typeface="Roboto Light"/>
              <a:sym typeface="Roboto Light"/>
            </a:endParaRPr>
          </a:p>
          <a:p>
            <a:pPr indent="0" lvl="0" marL="0" rtl="0" algn="l">
              <a:spcBef>
                <a:spcPts val="0"/>
              </a:spcBef>
              <a:spcAft>
                <a:spcPts val="0"/>
              </a:spcAft>
              <a:buNone/>
            </a:pPr>
            <a:r>
              <a:rPr lang="en" sz="1200">
                <a:solidFill>
                  <a:schemeClr val="dk2"/>
                </a:solidFill>
                <a:latin typeface="Roboto Light"/>
                <a:ea typeface="Roboto Light"/>
                <a:cs typeface="Roboto Light"/>
                <a:sym typeface="Roboto Light"/>
              </a:rPr>
              <a:t>(Saxena et al., 2008)</a:t>
            </a:r>
            <a:endParaRPr sz="1200">
              <a:solidFill>
                <a:schemeClr val="dk2"/>
              </a:solidFill>
              <a:latin typeface="Roboto Light"/>
              <a:ea typeface="Roboto Light"/>
              <a:cs typeface="Roboto Light"/>
              <a:sym typeface="Roboto Light"/>
            </a:endParaRPr>
          </a:p>
        </p:txBody>
      </p:sp>
      <p:sp>
        <p:nvSpPr>
          <p:cNvPr id="580" name="Google Shape;580;p53"/>
          <p:cNvSpPr txBox="1"/>
          <p:nvPr/>
        </p:nvSpPr>
        <p:spPr>
          <a:xfrm>
            <a:off x="6858225" y="3723750"/>
            <a:ext cx="2255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Roboto Light"/>
                <a:ea typeface="Roboto Light"/>
                <a:cs typeface="Roboto Light"/>
                <a:sym typeface="Roboto Light"/>
              </a:rPr>
              <a:t>Multiview Object Representation</a:t>
            </a:r>
            <a:endParaRPr sz="1000">
              <a:latin typeface="Roboto Light"/>
              <a:ea typeface="Roboto Light"/>
              <a:cs typeface="Roboto Light"/>
              <a:sym typeface="Roboto Light"/>
            </a:endParaRPr>
          </a:p>
          <a:p>
            <a:pPr indent="0" lvl="0" marL="0" rtl="0" algn="l">
              <a:spcBef>
                <a:spcPts val="0"/>
              </a:spcBef>
              <a:spcAft>
                <a:spcPts val="0"/>
              </a:spcAft>
              <a:buNone/>
            </a:pPr>
            <a:r>
              <a:rPr lang="en" sz="1000">
                <a:latin typeface="Roboto Light"/>
                <a:ea typeface="Roboto Light"/>
                <a:cs typeface="Roboto Light"/>
                <a:sym typeface="Roboto Light"/>
              </a:rPr>
              <a:t>(Detry et al, 2009)</a:t>
            </a:r>
            <a:endParaRPr sz="1000">
              <a:latin typeface="Roboto Light"/>
              <a:ea typeface="Roboto Light"/>
              <a:cs typeface="Roboto Light"/>
              <a:sym typeface="Robo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4" name="Shape 584"/>
        <p:cNvGrpSpPr/>
        <p:nvPr/>
      </p:nvGrpSpPr>
      <p:grpSpPr>
        <a:xfrm>
          <a:off x="0" y="0"/>
          <a:ext cx="0" cy="0"/>
          <a:chOff x="0" y="0"/>
          <a:chExt cx="0" cy="0"/>
        </a:xfrm>
      </p:grpSpPr>
      <p:sp>
        <p:nvSpPr>
          <p:cNvPr id="585" name="Google Shape;585;p54"/>
          <p:cNvSpPr txBox="1"/>
          <p:nvPr>
            <p:ph idx="1" type="body"/>
          </p:nvPr>
        </p:nvSpPr>
        <p:spPr>
          <a:xfrm>
            <a:off x="4266825" y="1152475"/>
            <a:ext cx="4565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Condensed Light"/>
              <a:buChar char="●"/>
            </a:pPr>
            <a:r>
              <a:rPr lang="en">
                <a:latin typeface="Roboto Condensed"/>
                <a:ea typeface="Roboto Condensed"/>
                <a:cs typeface="Roboto Condensed"/>
                <a:sym typeface="Roboto Condensed"/>
              </a:rPr>
              <a:t>Local</a:t>
            </a:r>
            <a:r>
              <a:rPr lang="en">
                <a:latin typeface="Roboto Condensed Light"/>
                <a:ea typeface="Roboto Condensed Light"/>
                <a:cs typeface="Roboto Condensed Light"/>
                <a:sym typeface="Roboto Condensed Light"/>
              </a:rPr>
              <a:t> → examining low level features (ex. Contour descriptors)</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D9D9D9"/>
              </a:buClr>
              <a:buSzPts val="1800"/>
              <a:buFont typeface="Roboto Condensed Light"/>
              <a:buChar char="●"/>
            </a:pPr>
            <a:r>
              <a:rPr lang="en">
                <a:solidFill>
                  <a:srgbClr val="D9D9D9"/>
                </a:solidFill>
                <a:latin typeface="Roboto Condensed"/>
                <a:ea typeface="Roboto Condensed"/>
                <a:cs typeface="Roboto Condensed"/>
                <a:sym typeface="Roboto Condensed"/>
              </a:rPr>
              <a:t>Global</a:t>
            </a:r>
            <a:r>
              <a:rPr lang="en">
                <a:solidFill>
                  <a:srgbClr val="D9D9D9"/>
                </a:solidFill>
                <a:latin typeface="Roboto Condensed Light"/>
                <a:ea typeface="Roboto Condensed Light"/>
                <a:cs typeface="Roboto Condensed Light"/>
                <a:sym typeface="Roboto Condensed Light"/>
              </a:rPr>
              <a:t> → examining shape of object as a whole (ex. Object outline)</a:t>
            </a:r>
            <a:endParaRPr>
              <a:solidFill>
                <a:srgbClr val="D9D9D9"/>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0" lvl="0" marL="914400" rtl="0" algn="l">
              <a:spcBef>
                <a:spcPts val="1600"/>
              </a:spcBef>
              <a:spcAft>
                <a:spcPts val="1600"/>
              </a:spcAft>
              <a:buNone/>
            </a:pPr>
            <a:r>
              <a:t/>
            </a:r>
            <a:endParaRPr>
              <a:latin typeface="Roboto Condensed Light"/>
              <a:ea typeface="Roboto Condensed Light"/>
              <a:cs typeface="Roboto Condensed Light"/>
              <a:sym typeface="Roboto Condensed Light"/>
            </a:endParaRPr>
          </a:p>
        </p:txBody>
      </p:sp>
      <p:pic>
        <p:nvPicPr>
          <p:cNvPr id="586" name="Google Shape;586;p54"/>
          <p:cNvPicPr preferRelativeResize="0"/>
          <p:nvPr/>
        </p:nvPicPr>
        <p:blipFill rotWithShape="1">
          <a:blip r:embed="rId3">
            <a:alphaModFix/>
          </a:blip>
          <a:srcRect b="1695" l="17996" r="34279" t="17931"/>
          <a:stretch/>
        </p:blipFill>
        <p:spPr>
          <a:xfrm>
            <a:off x="311700" y="1144607"/>
            <a:ext cx="3253324" cy="3424268"/>
          </a:xfrm>
          <a:prstGeom prst="rect">
            <a:avLst/>
          </a:prstGeom>
          <a:noFill/>
          <a:ln>
            <a:noFill/>
          </a:ln>
        </p:spPr>
      </p:pic>
      <p:sp>
        <p:nvSpPr>
          <p:cNvPr id="587" name="Google Shape;587;p54"/>
          <p:cNvSpPr/>
          <p:nvPr/>
        </p:nvSpPr>
        <p:spPr>
          <a:xfrm>
            <a:off x="1123446" y="1093988"/>
            <a:ext cx="1861223" cy="2367738"/>
          </a:xfrm>
          <a:custGeom>
            <a:rect b="b" l="l" r="r" t="t"/>
            <a:pathLst>
              <a:path extrusionOk="0" h="105738" w="84553">
                <a:moveTo>
                  <a:pt x="62895" y="4678"/>
                </a:moveTo>
                <a:cubicBezTo>
                  <a:pt x="56364" y="323"/>
                  <a:pt x="44948" y="-2418"/>
                  <a:pt x="39398" y="3132"/>
                </a:cubicBezTo>
                <a:cubicBezTo>
                  <a:pt x="35941" y="6589"/>
                  <a:pt x="36306" y="12407"/>
                  <a:pt x="34760" y="17045"/>
                </a:cubicBezTo>
                <a:cubicBezTo>
                  <a:pt x="31446" y="26983"/>
                  <a:pt x="30301" y="37617"/>
                  <a:pt x="26412" y="47345"/>
                </a:cubicBezTo>
                <a:cubicBezTo>
                  <a:pt x="24882" y="51173"/>
                  <a:pt x="19737" y="52190"/>
                  <a:pt x="16518" y="54765"/>
                </a:cubicBezTo>
                <a:cubicBezTo>
                  <a:pt x="11223" y="59001"/>
                  <a:pt x="6095" y="63792"/>
                  <a:pt x="2605" y="69606"/>
                </a:cubicBezTo>
                <a:cubicBezTo>
                  <a:pt x="-395" y="74605"/>
                  <a:pt x="132" y="81090"/>
                  <a:pt x="132" y="86920"/>
                </a:cubicBezTo>
                <a:cubicBezTo>
                  <a:pt x="132" y="91745"/>
                  <a:pt x="440" y="99197"/>
                  <a:pt x="5079" y="100524"/>
                </a:cubicBezTo>
                <a:cubicBezTo>
                  <a:pt x="13357" y="102892"/>
                  <a:pt x="21887" y="106539"/>
                  <a:pt x="30431" y="105471"/>
                </a:cubicBezTo>
                <a:cubicBezTo>
                  <a:pt x="36887" y="104664"/>
                  <a:pt x="41209" y="97876"/>
                  <a:pt x="45272" y="92794"/>
                </a:cubicBezTo>
                <a:cubicBezTo>
                  <a:pt x="52863" y="83299"/>
                  <a:pt x="44007" y="67247"/>
                  <a:pt x="49910" y="56620"/>
                </a:cubicBezTo>
                <a:cubicBezTo>
                  <a:pt x="56929" y="43985"/>
                  <a:pt x="78548" y="43140"/>
                  <a:pt x="83920" y="29722"/>
                </a:cubicBezTo>
                <a:cubicBezTo>
                  <a:pt x="87360" y="21129"/>
                  <a:pt x="76045" y="9291"/>
                  <a:pt x="66915" y="7770"/>
                </a:cubicBezTo>
                <a:cubicBezTo>
                  <a:pt x="65082" y="7465"/>
                  <a:pt x="64135" y="4678"/>
                  <a:pt x="62277" y="4678"/>
                </a:cubicBezTo>
              </a:path>
            </a:pathLst>
          </a:custGeom>
          <a:noFill/>
          <a:ln cap="flat" cmpd="sng" w="28575">
            <a:solidFill>
              <a:srgbClr val="00FF00"/>
            </a:solidFill>
            <a:prstDash val="solid"/>
            <a:round/>
            <a:headEnd len="med" w="med" type="none"/>
            <a:tailEnd len="med" w="med" type="none"/>
          </a:ln>
        </p:spPr>
      </p:sp>
      <p:cxnSp>
        <p:nvCxnSpPr>
          <p:cNvPr id="588" name="Google Shape;588;p5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589" name="Google Shape;589;p54"/>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590" name="Google Shape;590;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Object Grasp Representation:</a:t>
            </a:r>
            <a:r>
              <a:rPr lang="en" sz="2600">
                <a:solidFill>
                  <a:srgbClr val="980000"/>
                </a:solidFill>
                <a:latin typeface="Roboto Condensed"/>
                <a:ea typeface="Roboto Condensed"/>
                <a:cs typeface="Roboto Condensed"/>
                <a:sym typeface="Roboto Condensed"/>
              </a:rPr>
              <a:t> Local vs. Global</a:t>
            </a:r>
            <a:endParaRPr sz="2600">
              <a:solidFill>
                <a:srgbClr val="980000"/>
              </a:solidFill>
              <a:latin typeface="Roboto Condensed"/>
              <a:ea typeface="Roboto Condensed"/>
              <a:cs typeface="Roboto Condensed"/>
              <a:sym typeface="Roboto Condensed"/>
            </a:endParaRPr>
          </a:p>
        </p:txBody>
      </p:sp>
      <p:cxnSp>
        <p:nvCxnSpPr>
          <p:cNvPr id="591" name="Google Shape;591;p5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592" name="Google Shape;592;p54"/>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593" name="Google Shape;593;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55"/>
          <p:cNvSpPr txBox="1"/>
          <p:nvPr>
            <p:ph idx="1" type="body"/>
          </p:nvPr>
        </p:nvSpPr>
        <p:spPr>
          <a:xfrm>
            <a:off x="4266825" y="1152475"/>
            <a:ext cx="4565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Condensed Light"/>
              <a:buChar char="●"/>
            </a:pPr>
            <a:r>
              <a:rPr lang="en">
                <a:latin typeface="Roboto Condensed"/>
                <a:ea typeface="Roboto Condensed"/>
                <a:cs typeface="Roboto Condensed"/>
                <a:sym typeface="Roboto Condensed"/>
              </a:rPr>
              <a:t>Local</a:t>
            </a:r>
            <a:r>
              <a:rPr lang="en">
                <a:latin typeface="Roboto Condensed Light"/>
                <a:ea typeface="Roboto Condensed Light"/>
                <a:cs typeface="Roboto Condensed Light"/>
                <a:sym typeface="Roboto Condensed Light"/>
              </a:rPr>
              <a:t> → examining low level features (ex. Contour descriptors)</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342900" lvl="0" marL="457200" rtl="0" algn="l">
              <a:spcBef>
                <a:spcPts val="1600"/>
              </a:spcBef>
              <a:spcAft>
                <a:spcPts val="0"/>
              </a:spcAft>
              <a:buSzPts val="1800"/>
              <a:buFont typeface="Roboto Condensed Light"/>
              <a:buChar char="●"/>
            </a:pPr>
            <a:r>
              <a:rPr lang="en">
                <a:latin typeface="Roboto Condensed"/>
                <a:ea typeface="Roboto Condensed"/>
                <a:cs typeface="Roboto Condensed"/>
                <a:sym typeface="Roboto Condensed"/>
              </a:rPr>
              <a:t>Global</a:t>
            </a:r>
            <a:r>
              <a:rPr lang="en">
                <a:latin typeface="Roboto Condensed Light"/>
                <a:ea typeface="Roboto Condensed Light"/>
                <a:cs typeface="Roboto Condensed Light"/>
                <a:sym typeface="Roboto Condensed Light"/>
              </a:rPr>
              <a:t> → examining shape of object as a whole (ex. Object outline)</a:t>
            </a:r>
            <a:endParaRPr>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latin typeface="Roboto Condensed Light"/>
              <a:ea typeface="Roboto Condensed Light"/>
              <a:cs typeface="Roboto Condensed Light"/>
              <a:sym typeface="Roboto Condensed Light"/>
            </a:endParaRPr>
          </a:p>
          <a:p>
            <a:pPr indent="0" lvl="0" marL="914400" rtl="0" algn="l">
              <a:spcBef>
                <a:spcPts val="1600"/>
              </a:spcBef>
              <a:spcAft>
                <a:spcPts val="1600"/>
              </a:spcAft>
              <a:buNone/>
            </a:pPr>
            <a:r>
              <a:t/>
            </a:r>
            <a:endParaRPr>
              <a:latin typeface="Roboto Condensed Light"/>
              <a:ea typeface="Roboto Condensed Light"/>
              <a:cs typeface="Roboto Condensed Light"/>
              <a:sym typeface="Roboto Condensed Light"/>
            </a:endParaRPr>
          </a:p>
        </p:txBody>
      </p:sp>
      <p:pic>
        <p:nvPicPr>
          <p:cNvPr id="599" name="Google Shape;599;p55"/>
          <p:cNvPicPr preferRelativeResize="0"/>
          <p:nvPr/>
        </p:nvPicPr>
        <p:blipFill rotWithShape="1">
          <a:blip r:embed="rId3">
            <a:alphaModFix/>
          </a:blip>
          <a:srcRect b="1695" l="17996" r="34279" t="17931"/>
          <a:stretch/>
        </p:blipFill>
        <p:spPr>
          <a:xfrm>
            <a:off x="311700" y="1144607"/>
            <a:ext cx="3253324" cy="3424268"/>
          </a:xfrm>
          <a:prstGeom prst="rect">
            <a:avLst/>
          </a:prstGeom>
          <a:noFill/>
          <a:ln>
            <a:noFill/>
          </a:ln>
        </p:spPr>
      </p:pic>
      <p:sp>
        <p:nvSpPr>
          <p:cNvPr id="600" name="Google Shape;600;p55"/>
          <p:cNvSpPr/>
          <p:nvPr/>
        </p:nvSpPr>
        <p:spPr>
          <a:xfrm>
            <a:off x="1123446" y="1093988"/>
            <a:ext cx="1861223" cy="2367738"/>
          </a:xfrm>
          <a:custGeom>
            <a:rect b="b" l="l" r="r" t="t"/>
            <a:pathLst>
              <a:path extrusionOk="0" h="105738" w="84553">
                <a:moveTo>
                  <a:pt x="62895" y="4678"/>
                </a:moveTo>
                <a:cubicBezTo>
                  <a:pt x="56364" y="323"/>
                  <a:pt x="44948" y="-2418"/>
                  <a:pt x="39398" y="3132"/>
                </a:cubicBezTo>
                <a:cubicBezTo>
                  <a:pt x="35941" y="6589"/>
                  <a:pt x="36306" y="12407"/>
                  <a:pt x="34760" y="17045"/>
                </a:cubicBezTo>
                <a:cubicBezTo>
                  <a:pt x="31446" y="26983"/>
                  <a:pt x="30301" y="37617"/>
                  <a:pt x="26412" y="47345"/>
                </a:cubicBezTo>
                <a:cubicBezTo>
                  <a:pt x="24882" y="51173"/>
                  <a:pt x="19737" y="52190"/>
                  <a:pt x="16518" y="54765"/>
                </a:cubicBezTo>
                <a:cubicBezTo>
                  <a:pt x="11223" y="59001"/>
                  <a:pt x="6095" y="63792"/>
                  <a:pt x="2605" y="69606"/>
                </a:cubicBezTo>
                <a:cubicBezTo>
                  <a:pt x="-395" y="74605"/>
                  <a:pt x="132" y="81090"/>
                  <a:pt x="132" y="86920"/>
                </a:cubicBezTo>
                <a:cubicBezTo>
                  <a:pt x="132" y="91745"/>
                  <a:pt x="440" y="99197"/>
                  <a:pt x="5079" y="100524"/>
                </a:cubicBezTo>
                <a:cubicBezTo>
                  <a:pt x="13357" y="102892"/>
                  <a:pt x="21887" y="106539"/>
                  <a:pt x="30431" y="105471"/>
                </a:cubicBezTo>
                <a:cubicBezTo>
                  <a:pt x="36887" y="104664"/>
                  <a:pt x="41209" y="97876"/>
                  <a:pt x="45272" y="92794"/>
                </a:cubicBezTo>
                <a:cubicBezTo>
                  <a:pt x="52863" y="83299"/>
                  <a:pt x="44007" y="67247"/>
                  <a:pt x="49910" y="56620"/>
                </a:cubicBezTo>
                <a:cubicBezTo>
                  <a:pt x="56929" y="43985"/>
                  <a:pt x="78548" y="43140"/>
                  <a:pt x="83920" y="29722"/>
                </a:cubicBezTo>
                <a:cubicBezTo>
                  <a:pt x="87360" y="21129"/>
                  <a:pt x="76045" y="9291"/>
                  <a:pt x="66915" y="7770"/>
                </a:cubicBezTo>
                <a:cubicBezTo>
                  <a:pt x="65082" y="7465"/>
                  <a:pt x="64135" y="4678"/>
                  <a:pt x="62277" y="4678"/>
                </a:cubicBezTo>
              </a:path>
            </a:pathLst>
          </a:custGeom>
          <a:noFill/>
          <a:ln cap="flat" cmpd="sng" w="28575">
            <a:solidFill>
              <a:srgbClr val="00FF00"/>
            </a:solidFill>
            <a:prstDash val="solid"/>
            <a:round/>
            <a:headEnd len="med" w="med" type="none"/>
            <a:tailEnd len="med" w="med" type="none"/>
          </a:ln>
        </p:spPr>
      </p:sp>
      <p:cxnSp>
        <p:nvCxnSpPr>
          <p:cNvPr id="601" name="Google Shape;601;p5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602" name="Google Shape;602;p55"/>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603" name="Google Shape;60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980000"/>
                </a:solidFill>
                <a:latin typeface="Roboto Condensed"/>
                <a:ea typeface="Roboto Condensed"/>
                <a:cs typeface="Roboto Condensed"/>
                <a:sym typeface="Roboto Condensed"/>
              </a:rPr>
              <a:t>Object Grasp Representation:</a:t>
            </a:r>
            <a:r>
              <a:rPr lang="en" sz="2600">
                <a:solidFill>
                  <a:srgbClr val="980000"/>
                </a:solidFill>
                <a:latin typeface="Roboto Condensed"/>
                <a:ea typeface="Roboto Condensed"/>
                <a:cs typeface="Roboto Condensed"/>
                <a:sym typeface="Roboto Condensed"/>
              </a:rPr>
              <a:t> Local vs. Global</a:t>
            </a:r>
            <a:endParaRPr sz="2600">
              <a:solidFill>
                <a:srgbClr val="980000"/>
              </a:solidFill>
              <a:latin typeface="Roboto Condensed"/>
              <a:ea typeface="Roboto Condensed"/>
              <a:cs typeface="Roboto Condensed"/>
              <a:sym typeface="Roboto Condensed"/>
            </a:endParaRPr>
          </a:p>
        </p:txBody>
      </p:sp>
      <p:cxnSp>
        <p:nvCxnSpPr>
          <p:cNvPr id="604" name="Google Shape;604;p55"/>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605" name="Google Shape;605;p55"/>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606" name="Google Shape;606;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0" name="Shape 610"/>
        <p:cNvGrpSpPr/>
        <p:nvPr/>
      </p:nvGrpSpPr>
      <p:grpSpPr>
        <a:xfrm>
          <a:off x="0" y="0"/>
          <a:ext cx="0" cy="0"/>
          <a:chOff x="0" y="0"/>
          <a:chExt cx="0" cy="0"/>
        </a:xfrm>
      </p:grpSpPr>
      <p:sp>
        <p:nvSpPr>
          <p:cNvPr id="611" name="Google Shape;611;p56"/>
          <p:cNvSpPr txBox="1"/>
          <p:nvPr>
            <p:ph idx="1" type="body"/>
          </p:nvPr>
        </p:nvSpPr>
        <p:spPr>
          <a:xfrm>
            <a:off x="4266825" y="1152475"/>
            <a:ext cx="4565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Condensed"/>
                <a:ea typeface="Roboto Condensed"/>
                <a:cs typeface="Roboto Condensed"/>
                <a:sym typeface="Roboto Condensed"/>
              </a:rPr>
              <a:t>Main Idea</a:t>
            </a:r>
            <a:r>
              <a:rPr lang="en">
                <a:solidFill>
                  <a:srgbClr val="000000"/>
                </a:solidFill>
                <a:latin typeface="Roboto Condensed Light"/>
                <a:ea typeface="Roboto Condensed Light"/>
                <a:cs typeface="Roboto Condensed Light"/>
                <a:sym typeface="Roboto Condensed Light"/>
              </a:rPr>
              <a:t>: Understanding our task is central to making choices about all these other categories related to grasping!</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Grasp database storage constraints?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Objects it will encounter?</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Sensors on object? </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Etc.  </a:t>
            </a:r>
            <a:endParaRPr>
              <a:solidFill>
                <a:srgbClr val="D9D9D9"/>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cxnSp>
        <p:nvCxnSpPr>
          <p:cNvPr id="612" name="Google Shape;612;p5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613" name="Google Shape;613;p56"/>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614" name="Google Shape;614;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80000"/>
                </a:solidFill>
                <a:latin typeface="Roboto Condensed"/>
                <a:ea typeface="Roboto Condensed"/>
                <a:cs typeface="Roboto Condensed"/>
                <a:sym typeface="Roboto Condensed"/>
              </a:rPr>
              <a:t>Task: </a:t>
            </a:r>
            <a:r>
              <a:rPr i="1" lang="en" sz="2200">
                <a:solidFill>
                  <a:srgbClr val="980000"/>
                </a:solidFill>
                <a:latin typeface="Roboto Condensed"/>
                <a:ea typeface="Roboto Condensed"/>
                <a:cs typeface="Roboto Condensed"/>
                <a:sym typeface="Roboto Condensed"/>
              </a:rPr>
              <a:t>What do we want to do? </a:t>
            </a:r>
            <a:endParaRPr sz="2200">
              <a:solidFill>
                <a:srgbClr val="980000"/>
              </a:solidFill>
              <a:latin typeface="Roboto Condensed"/>
              <a:ea typeface="Roboto Condensed"/>
              <a:cs typeface="Roboto Condensed"/>
              <a:sym typeface="Roboto Condensed"/>
            </a:endParaRPr>
          </a:p>
        </p:txBody>
      </p:sp>
      <p:cxnSp>
        <p:nvCxnSpPr>
          <p:cNvPr id="615" name="Google Shape;615;p5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id="616" name="Google Shape;616;p56"/>
          <p:cNvPicPr preferRelativeResize="0"/>
          <p:nvPr/>
        </p:nvPicPr>
        <p:blipFill rotWithShape="1">
          <a:blip r:embed="rId4">
            <a:alphaModFix/>
          </a:blip>
          <a:srcRect b="1695" l="17996" r="34279" t="17931"/>
          <a:stretch/>
        </p:blipFill>
        <p:spPr>
          <a:xfrm>
            <a:off x="311700" y="1144607"/>
            <a:ext cx="3253324" cy="3424268"/>
          </a:xfrm>
          <a:prstGeom prst="rect">
            <a:avLst/>
          </a:prstGeom>
          <a:noFill/>
          <a:ln>
            <a:noFill/>
          </a:ln>
        </p:spPr>
      </p:pic>
      <p:sp>
        <p:nvSpPr>
          <p:cNvPr id="617" name="Google Shape;617;p56"/>
          <p:cNvSpPr/>
          <p:nvPr/>
        </p:nvSpPr>
        <p:spPr>
          <a:xfrm>
            <a:off x="176800" y="2290854"/>
            <a:ext cx="2132071" cy="1140349"/>
          </a:xfrm>
          <a:custGeom>
            <a:rect b="b" l="l" r="r" t="t"/>
            <a:pathLst>
              <a:path extrusionOk="0" h="51582" w="92840">
                <a:moveTo>
                  <a:pt x="91562" y="10690"/>
                </a:moveTo>
                <a:cubicBezTo>
                  <a:pt x="80067" y="3014"/>
                  <a:pt x="65053" y="-1466"/>
                  <a:pt x="51369" y="487"/>
                </a:cubicBezTo>
                <a:cubicBezTo>
                  <a:pt x="44563" y="1458"/>
                  <a:pt x="39331" y="7980"/>
                  <a:pt x="32509" y="8835"/>
                </a:cubicBezTo>
                <a:cubicBezTo>
                  <a:pt x="25645" y="9695"/>
                  <a:pt x="18577" y="6242"/>
                  <a:pt x="11794" y="7598"/>
                </a:cubicBezTo>
                <a:cubicBezTo>
                  <a:pt x="894" y="9777"/>
                  <a:pt x="-2481" y="29227"/>
                  <a:pt x="1900" y="39443"/>
                </a:cubicBezTo>
                <a:cubicBezTo>
                  <a:pt x="5201" y="47141"/>
                  <a:pt x="17653" y="49782"/>
                  <a:pt x="25707" y="47482"/>
                </a:cubicBezTo>
                <a:cubicBezTo>
                  <a:pt x="32976" y="45406"/>
                  <a:pt x="40699" y="41078"/>
                  <a:pt x="47968" y="43154"/>
                </a:cubicBezTo>
                <a:cubicBezTo>
                  <a:pt x="51021" y="44026"/>
                  <a:pt x="52599" y="48030"/>
                  <a:pt x="55698" y="48719"/>
                </a:cubicBezTo>
                <a:cubicBezTo>
                  <a:pt x="65771" y="50957"/>
                  <a:pt x="79319" y="54470"/>
                  <a:pt x="86616" y="47173"/>
                </a:cubicBezTo>
                <a:cubicBezTo>
                  <a:pt x="95543" y="38246"/>
                  <a:pt x="93077" y="21701"/>
                  <a:pt x="90017" y="9453"/>
                </a:cubicBezTo>
              </a:path>
            </a:pathLst>
          </a:custGeom>
          <a:noFill/>
          <a:ln cap="flat" cmpd="sng" w="28575">
            <a:solidFill>
              <a:srgbClr val="FF9900"/>
            </a:solidFill>
            <a:prstDash val="solid"/>
            <a:round/>
            <a:headEnd len="med" w="med" type="none"/>
            <a:tailEnd len="med" w="med" type="none"/>
          </a:ln>
        </p:spPr>
      </p:sp>
      <p:sp>
        <p:nvSpPr>
          <p:cNvPr id="618" name="Google Shape;618;p56"/>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619" name="Google Shape;619;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57"/>
          <p:cNvSpPr txBox="1"/>
          <p:nvPr>
            <p:ph idx="1" type="body"/>
          </p:nvPr>
        </p:nvSpPr>
        <p:spPr>
          <a:xfrm>
            <a:off x="4266825" y="1152475"/>
            <a:ext cx="4565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Condensed"/>
                <a:ea typeface="Roboto Condensed"/>
                <a:cs typeface="Roboto Condensed"/>
                <a:sym typeface="Roboto Condensed"/>
              </a:rPr>
              <a:t>Main Idea</a:t>
            </a:r>
            <a:r>
              <a:rPr lang="en">
                <a:solidFill>
                  <a:srgbClr val="000000"/>
                </a:solidFill>
                <a:latin typeface="Roboto Condensed Light"/>
                <a:ea typeface="Roboto Condensed Light"/>
                <a:cs typeface="Roboto Condensed Light"/>
                <a:sym typeface="Roboto Condensed Light"/>
              </a:rPr>
              <a:t>: Understanding our task is central to making choices about all these other categories related to grasping!</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Grasp database storage constraints?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Objects it will encounter?</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Sensors on object?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Etc.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cxnSp>
        <p:nvCxnSpPr>
          <p:cNvPr id="625" name="Google Shape;625;p57"/>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626" name="Google Shape;626;p57"/>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627" name="Google Shape;627;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980000"/>
                </a:solidFill>
                <a:latin typeface="Roboto Condensed"/>
                <a:ea typeface="Roboto Condensed"/>
                <a:cs typeface="Roboto Condensed"/>
                <a:sym typeface="Roboto Condensed"/>
              </a:rPr>
              <a:t>Task: </a:t>
            </a:r>
            <a:r>
              <a:rPr i="1" lang="en" sz="2200">
                <a:solidFill>
                  <a:srgbClr val="980000"/>
                </a:solidFill>
                <a:latin typeface="Roboto Condensed"/>
                <a:ea typeface="Roboto Condensed"/>
                <a:cs typeface="Roboto Condensed"/>
                <a:sym typeface="Roboto Condensed"/>
              </a:rPr>
              <a:t>What do we want to do? </a:t>
            </a:r>
            <a:endParaRPr sz="2200">
              <a:solidFill>
                <a:srgbClr val="980000"/>
              </a:solidFill>
              <a:latin typeface="Roboto Condensed"/>
              <a:ea typeface="Roboto Condensed"/>
              <a:cs typeface="Roboto Condensed"/>
              <a:sym typeface="Roboto Condensed"/>
            </a:endParaRPr>
          </a:p>
        </p:txBody>
      </p:sp>
      <p:cxnSp>
        <p:nvCxnSpPr>
          <p:cNvPr id="628" name="Google Shape;628;p57"/>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id="629" name="Google Shape;629;p57"/>
          <p:cNvPicPr preferRelativeResize="0"/>
          <p:nvPr/>
        </p:nvPicPr>
        <p:blipFill rotWithShape="1">
          <a:blip r:embed="rId4">
            <a:alphaModFix/>
          </a:blip>
          <a:srcRect b="1695" l="17996" r="34279" t="17931"/>
          <a:stretch/>
        </p:blipFill>
        <p:spPr>
          <a:xfrm>
            <a:off x="311700" y="1144607"/>
            <a:ext cx="3253324" cy="3424268"/>
          </a:xfrm>
          <a:prstGeom prst="rect">
            <a:avLst/>
          </a:prstGeom>
          <a:noFill/>
          <a:ln>
            <a:noFill/>
          </a:ln>
        </p:spPr>
      </p:pic>
      <p:sp>
        <p:nvSpPr>
          <p:cNvPr id="630" name="Google Shape;630;p57"/>
          <p:cNvSpPr/>
          <p:nvPr/>
        </p:nvSpPr>
        <p:spPr>
          <a:xfrm>
            <a:off x="176800" y="2290854"/>
            <a:ext cx="2132071" cy="1140349"/>
          </a:xfrm>
          <a:custGeom>
            <a:rect b="b" l="l" r="r" t="t"/>
            <a:pathLst>
              <a:path extrusionOk="0" h="51582" w="92840">
                <a:moveTo>
                  <a:pt x="91562" y="10690"/>
                </a:moveTo>
                <a:cubicBezTo>
                  <a:pt x="80067" y="3014"/>
                  <a:pt x="65053" y="-1466"/>
                  <a:pt x="51369" y="487"/>
                </a:cubicBezTo>
                <a:cubicBezTo>
                  <a:pt x="44563" y="1458"/>
                  <a:pt x="39331" y="7980"/>
                  <a:pt x="32509" y="8835"/>
                </a:cubicBezTo>
                <a:cubicBezTo>
                  <a:pt x="25645" y="9695"/>
                  <a:pt x="18577" y="6242"/>
                  <a:pt x="11794" y="7598"/>
                </a:cubicBezTo>
                <a:cubicBezTo>
                  <a:pt x="894" y="9777"/>
                  <a:pt x="-2481" y="29227"/>
                  <a:pt x="1900" y="39443"/>
                </a:cubicBezTo>
                <a:cubicBezTo>
                  <a:pt x="5201" y="47141"/>
                  <a:pt x="17653" y="49782"/>
                  <a:pt x="25707" y="47482"/>
                </a:cubicBezTo>
                <a:cubicBezTo>
                  <a:pt x="32976" y="45406"/>
                  <a:pt x="40699" y="41078"/>
                  <a:pt x="47968" y="43154"/>
                </a:cubicBezTo>
                <a:cubicBezTo>
                  <a:pt x="51021" y="44026"/>
                  <a:pt x="52599" y="48030"/>
                  <a:pt x="55698" y="48719"/>
                </a:cubicBezTo>
                <a:cubicBezTo>
                  <a:pt x="65771" y="50957"/>
                  <a:pt x="79319" y="54470"/>
                  <a:pt x="86616" y="47173"/>
                </a:cubicBezTo>
                <a:cubicBezTo>
                  <a:pt x="95543" y="38246"/>
                  <a:pt x="93077" y="21701"/>
                  <a:pt x="90017" y="9453"/>
                </a:cubicBezTo>
              </a:path>
            </a:pathLst>
          </a:custGeom>
          <a:noFill/>
          <a:ln cap="flat" cmpd="sng" w="28575">
            <a:solidFill>
              <a:srgbClr val="FF9900"/>
            </a:solidFill>
            <a:prstDash val="solid"/>
            <a:round/>
            <a:headEnd len="med" w="med" type="none"/>
            <a:tailEnd len="med" w="med" type="none"/>
          </a:ln>
        </p:spPr>
      </p:sp>
      <p:sp>
        <p:nvSpPr>
          <p:cNvPr id="631" name="Google Shape;631;p57"/>
          <p:cNvSpPr txBox="1"/>
          <p:nvPr/>
        </p:nvSpPr>
        <p:spPr>
          <a:xfrm>
            <a:off x="6757725" y="4678925"/>
            <a:ext cx="20745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Grasping</a:t>
            </a:r>
            <a:endParaRPr i="1">
              <a:solidFill>
                <a:srgbClr val="E6B8AF"/>
              </a:solidFill>
              <a:latin typeface="Roboto Condensed"/>
              <a:ea typeface="Roboto Condensed"/>
              <a:cs typeface="Roboto Condensed"/>
              <a:sym typeface="Roboto Condensed"/>
            </a:endParaRPr>
          </a:p>
        </p:txBody>
      </p:sp>
      <p:sp>
        <p:nvSpPr>
          <p:cNvPr id="632" name="Google Shape;632;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5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Manipulation</a:t>
            </a:r>
            <a:endParaRPr>
              <a:latin typeface="Roboto Condensed Light"/>
              <a:ea typeface="Roboto Condensed Light"/>
              <a:cs typeface="Roboto Condensed Light"/>
              <a:sym typeface="Roboto Condensed Light"/>
            </a:endParaRPr>
          </a:p>
        </p:txBody>
      </p:sp>
      <p:sp>
        <p:nvSpPr>
          <p:cNvPr id="638" name="Google Shape;638;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2" name="Shape 642"/>
        <p:cNvGrpSpPr/>
        <p:nvPr/>
      </p:nvGrpSpPr>
      <p:grpSpPr>
        <a:xfrm>
          <a:off x="0" y="0"/>
          <a:ext cx="0" cy="0"/>
          <a:chOff x="0" y="0"/>
          <a:chExt cx="0" cy="0"/>
        </a:xfrm>
      </p:grpSpPr>
      <p:sp>
        <p:nvSpPr>
          <p:cNvPr id="643" name="Google Shape;64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Defining Manipulation	</a:t>
            </a:r>
            <a:endParaRPr>
              <a:solidFill>
                <a:srgbClr val="980000"/>
              </a:solidFill>
              <a:latin typeface="Roboto Condensed"/>
              <a:ea typeface="Roboto Condensed"/>
              <a:cs typeface="Roboto Condensed"/>
              <a:sym typeface="Roboto Condensed"/>
            </a:endParaRPr>
          </a:p>
        </p:txBody>
      </p:sp>
      <p:sp>
        <p:nvSpPr>
          <p:cNvPr id="644" name="Google Shape;644;p59"/>
          <p:cNvSpPr txBox="1"/>
          <p:nvPr>
            <p:ph idx="1" type="body"/>
          </p:nvPr>
        </p:nvSpPr>
        <p:spPr>
          <a:xfrm>
            <a:off x="311700" y="1152475"/>
            <a:ext cx="47685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Condensed"/>
                <a:ea typeface="Roboto Condensed"/>
                <a:cs typeface="Roboto Condensed"/>
                <a:sym typeface="Roboto Condensed"/>
              </a:rPr>
              <a:t>Manipulation</a:t>
            </a:r>
            <a:r>
              <a:rPr lang="en">
                <a:solidFill>
                  <a:srgbClr val="000000"/>
                </a:solidFill>
                <a:latin typeface="Roboto Condensed Light"/>
                <a:ea typeface="Roboto Condensed Light"/>
                <a:cs typeface="Roboto Condensed Light"/>
                <a:sym typeface="Roboto Condensed Light"/>
              </a:rPr>
              <a:t>: Refers to an agent’s control of its environment through selective contact (Mason, 2018)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rPr lang="en" sz="1200">
                <a:solidFill>
                  <a:srgbClr val="000000"/>
                </a:solidFill>
                <a:latin typeface="Roboto Condensed"/>
                <a:ea typeface="Roboto Condensed"/>
                <a:cs typeface="Roboto Condensed"/>
                <a:sym typeface="Roboto Condensed"/>
              </a:rPr>
              <a:t>Fun Fact</a:t>
            </a:r>
            <a:r>
              <a:rPr lang="en" sz="1200">
                <a:solidFill>
                  <a:srgbClr val="000000"/>
                </a:solidFill>
                <a:latin typeface="Roboto Condensed Light"/>
                <a:ea typeface="Roboto Condensed Light"/>
                <a:cs typeface="Roboto Condensed Light"/>
                <a:sym typeface="Roboto Condensed Light"/>
              </a:rPr>
              <a:t>: Human’s fabrication of hand tools is seen a key influence in our development of fine manipulation skills (Mason, 2018) </a:t>
            </a:r>
            <a:endParaRPr sz="1200">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grpSp>
        <p:nvGrpSpPr>
          <p:cNvPr id="645" name="Google Shape;645;p59"/>
          <p:cNvGrpSpPr/>
          <p:nvPr/>
        </p:nvGrpSpPr>
        <p:grpSpPr>
          <a:xfrm>
            <a:off x="5340225" y="533950"/>
            <a:ext cx="3585750" cy="4183200"/>
            <a:chOff x="5340225" y="533950"/>
            <a:chExt cx="3585750" cy="4183200"/>
          </a:xfrm>
        </p:grpSpPr>
        <p:pic>
          <p:nvPicPr>
            <p:cNvPr id="646" name="Google Shape;646;p59"/>
            <p:cNvPicPr preferRelativeResize="0"/>
            <p:nvPr/>
          </p:nvPicPr>
          <p:blipFill>
            <a:blip r:embed="rId3">
              <a:alphaModFix/>
            </a:blip>
            <a:stretch>
              <a:fillRect/>
            </a:stretch>
          </p:blipFill>
          <p:spPr>
            <a:xfrm>
              <a:off x="5340225" y="533950"/>
              <a:ext cx="3298537" cy="3820977"/>
            </a:xfrm>
            <a:prstGeom prst="rect">
              <a:avLst/>
            </a:prstGeom>
            <a:noFill/>
            <a:ln>
              <a:noFill/>
            </a:ln>
          </p:spPr>
        </p:pic>
        <p:sp>
          <p:nvSpPr>
            <p:cNvPr id="647" name="Google Shape;647;p59"/>
            <p:cNvSpPr txBox="1"/>
            <p:nvPr/>
          </p:nvSpPr>
          <p:spPr>
            <a:xfrm>
              <a:off x="7578675" y="4409350"/>
              <a:ext cx="1347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Condensed Light"/>
                  <a:ea typeface="Roboto Condensed Light"/>
                  <a:cs typeface="Roboto Condensed Light"/>
                  <a:sym typeface="Roboto Condensed Light"/>
                </a:rPr>
                <a:t>Bullock et al. 2013</a:t>
              </a:r>
              <a:endParaRPr sz="1100">
                <a:latin typeface="Roboto Condensed Light"/>
                <a:ea typeface="Roboto Condensed Light"/>
                <a:cs typeface="Roboto Condensed Light"/>
                <a:sym typeface="Roboto Condensed Light"/>
              </a:endParaRPr>
            </a:p>
          </p:txBody>
        </p:sp>
      </p:grpSp>
      <p:pic>
        <p:nvPicPr>
          <p:cNvPr descr="Image result for stone age tools" id="648" name="Google Shape;648;p59"/>
          <p:cNvPicPr preferRelativeResize="0"/>
          <p:nvPr/>
        </p:nvPicPr>
        <p:blipFill rotWithShape="1">
          <a:blip r:embed="rId4">
            <a:alphaModFix/>
          </a:blip>
          <a:srcRect b="8737" l="0" r="0" t="9828"/>
          <a:stretch/>
        </p:blipFill>
        <p:spPr>
          <a:xfrm>
            <a:off x="1120875" y="2972450"/>
            <a:ext cx="2805549" cy="1536375"/>
          </a:xfrm>
          <a:prstGeom prst="rect">
            <a:avLst/>
          </a:prstGeom>
          <a:noFill/>
          <a:ln>
            <a:noFill/>
          </a:ln>
        </p:spPr>
      </p:pic>
      <p:cxnSp>
        <p:nvCxnSpPr>
          <p:cNvPr id="649" name="Google Shape;649;p5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650" name="Google Shape;650;p59"/>
          <p:cNvPicPr preferRelativeResize="0"/>
          <p:nvPr/>
        </p:nvPicPr>
        <p:blipFill>
          <a:blip r:embed="rId5">
            <a:alphaModFix/>
          </a:blip>
          <a:stretch>
            <a:fillRect/>
          </a:stretch>
        </p:blipFill>
        <p:spPr>
          <a:xfrm>
            <a:off x="235500" y="4678925"/>
            <a:ext cx="1077607" cy="393600"/>
          </a:xfrm>
          <a:prstGeom prst="rect">
            <a:avLst/>
          </a:prstGeom>
          <a:noFill/>
          <a:ln>
            <a:noFill/>
          </a:ln>
        </p:spPr>
      </p:pic>
      <p:sp>
        <p:nvSpPr>
          <p:cNvPr id="651" name="Google Shape;651;p59"/>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sp>
        <p:nvSpPr>
          <p:cNvPr id="652" name="Google Shape;652;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Types of Manipulation</a:t>
            </a:r>
            <a:endParaRPr>
              <a:solidFill>
                <a:srgbClr val="980000"/>
              </a:solidFill>
              <a:latin typeface="Roboto Condensed"/>
              <a:ea typeface="Roboto Condensed"/>
              <a:cs typeface="Roboto Condensed"/>
              <a:sym typeface="Roboto Condensed"/>
            </a:endParaRPr>
          </a:p>
        </p:txBody>
      </p:sp>
      <p:sp>
        <p:nvSpPr>
          <p:cNvPr id="658" name="Google Shape;658;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a:buAutoNum type="arabicPeriod"/>
            </a:pPr>
            <a:r>
              <a:rPr lang="en">
                <a:solidFill>
                  <a:srgbClr val="000000"/>
                </a:solidFill>
                <a:latin typeface="Roboto Condensed"/>
                <a:ea typeface="Roboto Condensed"/>
                <a:cs typeface="Roboto Condensed"/>
                <a:sym typeface="Roboto Condensed"/>
              </a:rPr>
              <a:t>Pick-and-Place Manipulation</a:t>
            </a:r>
            <a:endParaRPr>
              <a:solidFill>
                <a:srgbClr val="000000"/>
              </a:solidFill>
              <a:latin typeface="Roboto Condensed"/>
              <a:ea typeface="Roboto Condensed"/>
              <a:cs typeface="Roboto Condensed"/>
              <a:sym typeface="Roboto Condensed"/>
            </a:endParaRPr>
          </a:p>
          <a:p>
            <a:pPr indent="0" lvl="0" marL="45720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Font typeface="Roboto Condensed"/>
              <a:buAutoNum type="arabicPeriod"/>
            </a:pPr>
            <a:r>
              <a:rPr lang="en">
                <a:solidFill>
                  <a:srgbClr val="000000"/>
                </a:solidFill>
                <a:latin typeface="Roboto Condensed"/>
                <a:ea typeface="Roboto Condensed"/>
                <a:cs typeface="Roboto Condensed"/>
                <a:sym typeface="Roboto Condensed"/>
              </a:rPr>
              <a:t>In-Hand Manipulation</a:t>
            </a:r>
            <a:endParaRPr>
              <a:solidFill>
                <a:srgbClr val="000000"/>
              </a:solidFill>
              <a:latin typeface="Roboto Condensed"/>
              <a:ea typeface="Roboto Condensed"/>
              <a:cs typeface="Roboto Condensed"/>
              <a:sym typeface="Roboto Condensed"/>
            </a:endParaRPr>
          </a:p>
        </p:txBody>
      </p:sp>
      <p:pic>
        <p:nvPicPr>
          <p:cNvPr descr="robot fail GIF" id="659" name="Google Shape;659;p60"/>
          <p:cNvPicPr preferRelativeResize="0"/>
          <p:nvPr/>
        </p:nvPicPr>
        <p:blipFill>
          <a:blip r:embed="rId3">
            <a:alphaModFix/>
          </a:blip>
          <a:stretch>
            <a:fillRect/>
          </a:stretch>
        </p:blipFill>
        <p:spPr>
          <a:xfrm>
            <a:off x="5446475" y="2772575"/>
            <a:ext cx="3092870" cy="1738200"/>
          </a:xfrm>
          <a:prstGeom prst="rect">
            <a:avLst/>
          </a:prstGeom>
          <a:noFill/>
          <a:ln>
            <a:noFill/>
          </a:ln>
        </p:spPr>
      </p:pic>
      <p:pic>
        <p:nvPicPr>
          <p:cNvPr descr="robot fail GIF" id="660" name="Google Shape;660;p60"/>
          <p:cNvPicPr preferRelativeResize="0"/>
          <p:nvPr/>
        </p:nvPicPr>
        <p:blipFill>
          <a:blip r:embed="rId4">
            <a:alphaModFix/>
          </a:blip>
          <a:stretch>
            <a:fillRect/>
          </a:stretch>
        </p:blipFill>
        <p:spPr>
          <a:xfrm>
            <a:off x="5464624" y="82750"/>
            <a:ext cx="3092914" cy="1738200"/>
          </a:xfrm>
          <a:prstGeom prst="rect">
            <a:avLst/>
          </a:prstGeom>
          <a:noFill/>
          <a:ln>
            <a:noFill/>
          </a:ln>
        </p:spPr>
      </p:pic>
      <p:sp>
        <p:nvSpPr>
          <p:cNvPr id="661" name="Google Shape;661;p60"/>
          <p:cNvSpPr/>
          <p:nvPr/>
        </p:nvSpPr>
        <p:spPr>
          <a:xfrm>
            <a:off x="5306050" y="1668550"/>
            <a:ext cx="3621996" cy="1261764"/>
          </a:xfrm>
          <a:prstGeom prst="irregularSeal1">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Roboto Condensed"/>
                <a:ea typeface="Roboto Condensed"/>
                <a:cs typeface="Roboto Condensed"/>
                <a:sym typeface="Roboto Condensed"/>
              </a:rPr>
              <a:t>Manipulation is Hard!</a:t>
            </a:r>
            <a:endParaRPr>
              <a:latin typeface="Roboto Condensed"/>
              <a:ea typeface="Roboto Condensed"/>
              <a:cs typeface="Roboto Condensed"/>
              <a:sym typeface="Roboto Condensed"/>
            </a:endParaRPr>
          </a:p>
        </p:txBody>
      </p:sp>
      <p:cxnSp>
        <p:nvCxnSpPr>
          <p:cNvPr id="662" name="Google Shape;662;p6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663" name="Google Shape;663;p60"/>
          <p:cNvPicPr preferRelativeResize="0"/>
          <p:nvPr/>
        </p:nvPicPr>
        <p:blipFill>
          <a:blip r:embed="rId5">
            <a:alphaModFix/>
          </a:blip>
          <a:stretch>
            <a:fillRect/>
          </a:stretch>
        </p:blipFill>
        <p:spPr>
          <a:xfrm>
            <a:off x="235500" y="4678925"/>
            <a:ext cx="1077607" cy="393600"/>
          </a:xfrm>
          <a:prstGeom prst="rect">
            <a:avLst/>
          </a:prstGeom>
          <a:noFill/>
          <a:ln>
            <a:noFill/>
          </a:ln>
        </p:spPr>
      </p:pic>
      <p:sp>
        <p:nvSpPr>
          <p:cNvPr id="664" name="Google Shape;664;p60"/>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sp>
        <p:nvSpPr>
          <p:cNvPr id="665" name="Google Shape;665;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Pick-and-Place Manipulation</a:t>
            </a:r>
            <a:endParaRPr>
              <a:solidFill>
                <a:srgbClr val="980000"/>
              </a:solidFill>
              <a:latin typeface="Roboto Condensed"/>
              <a:ea typeface="Roboto Condensed"/>
              <a:cs typeface="Roboto Condensed"/>
              <a:sym typeface="Roboto Condensed"/>
            </a:endParaRPr>
          </a:p>
        </p:txBody>
      </p:sp>
      <p:grpSp>
        <p:nvGrpSpPr>
          <p:cNvPr id="671" name="Google Shape;671;p61"/>
          <p:cNvGrpSpPr/>
          <p:nvPr/>
        </p:nvGrpSpPr>
        <p:grpSpPr>
          <a:xfrm>
            <a:off x="5451270" y="393124"/>
            <a:ext cx="3750210" cy="4192375"/>
            <a:chOff x="5340225" y="533950"/>
            <a:chExt cx="3485650" cy="3820977"/>
          </a:xfrm>
        </p:grpSpPr>
        <p:pic>
          <p:nvPicPr>
            <p:cNvPr id="672" name="Google Shape;672;p61"/>
            <p:cNvPicPr preferRelativeResize="0"/>
            <p:nvPr/>
          </p:nvPicPr>
          <p:blipFill>
            <a:blip r:embed="rId3">
              <a:alphaModFix/>
            </a:blip>
            <a:stretch>
              <a:fillRect/>
            </a:stretch>
          </p:blipFill>
          <p:spPr>
            <a:xfrm>
              <a:off x="5340225" y="533950"/>
              <a:ext cx="3298537" cy="3820977"/>
            </a:xfrm>
            <a:prstGeom prst="rect">
              <a:avLst/>
            </a:prstGeom>
            <a:noFill/>
            <a:ln>
              <a:noFill/>
            </a:ln>
          </p:spPr>
        </p:pic>
        <p:sp>
          <p:nvSpPr>
            <p:cNvPr id="673" name="Google Shape;673;p61"/>
            <p:cNvSpPr txBox="1"/>
            <p:nvPr/>
          </p:nvSpPr>
          <p:spPr>
            <a:xfrm>
              <a:off x="7622575" y="1103216"/>
              <a:ext cx="1203300" cy="2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a:ea typeface="Roboto"/>
                  <a:cs typeface="Roboto"/>
                  <a:sym typeface="Roboto"/>
                </a:rPr>
                <a:t>Bullock et al. 2013</a:t>
              </a:r>
              <a:endParaRPr sz="900">
                <a:latin typeface="Roboto"/>
                <a:ea typeface="Roboto"/>
                <a:cs typeface="Roboto"/>
                <a:sym typeface="Roboto"/>
              </a:endParaRPr>
            </a:p>
          </p:txBody>
        </p:sp>
      </p:grpSp>
      <p:cxnSp>
        <p:nvCxnSpPr>
          <p:cNvPr id="674" name="Google Shape;674;p6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675" name="Google Shape;675;p61"/>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676" name="Google Shape;676;p61"/>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sp>
        <p:nvSpPr>
          <p:cNvPr id="677" name="Google Shape;677;p61"/>
          <p:cNvSpPr txBox="1"/>
          <p:nvPr>
            <p:ph idx="1" type="body"/>
          </p:nvPr>
        </p:nvSpPr>
        <p:spPr>
          <a:xfrm>
            <a:off x="311700" y="1152475"/>
            <a:ext cx="5242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Definition</a:t>
            </a:r>
            <a:r>
              <a:rPr lang="en">
                <a:solidFill>
                  <a:srgbClr val="000000"/>
                </a:solidFill>
                <a:latin typeface="Roboto Condensed Light"/>
                <a:ea typeface="Roboto Condensed Light"/>
                <a:cs typeface="Roboto Condensed Light"/>
                <a:sym typeface="Roboto Condensed Light"/>
              </a:rPr>
              <a:t>: Tasks that involve moving a sequence of objects one at a time from one place to another (Mason, 2018)</a:t>
            </a:r>
            <a:endParaRPr>
              <a:solidFill>
                <a:srgbClr val="000000"/>
              </a:solidFill>
              <a:latin typeface="Roboto Condensed Light"/>
              <a:ea typeface="Roboto Condensed Light"/>
              <a:cs typeface="Roboto Condensed Light"/>
              <a:sym typeface="Roboto Condensed Light"/>
            </a:endParaRPr>
          </a:p>
        </p:txBody>
      </p:sp>
      <p:sp>
        <p:nvSpPr>
          <p:cNvPr id="678" name="Google Shape;678;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0" name="Google Shape;90;p17"/>
          <p:cNvSpPr txBox="1"/>
          <p:nvPr/>
        </p:nvSpPr>
        <p:spPr>
          <a:xfrm>
            <a:off x="4603175" y="4643425"/>
            <a:ext cx="36393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000">
                <a:latin typeface="Roboto Condensed"/>
                <a:ea typeface="Roboto Condensed"/>
                <a:cs typeface="Roboto Condensed"/>
                <a:sym typeface="Roboto Condensed"/>
              </a:rPr>
              <a:t>The Creation of Adam</a:t>
            </a:r>
            <a:endParaRPr i="1" sz="1000">
              <a:latin typeface="Roboto Condensed"/>
              <a:ea typeface="Roboto Condensed"/>
              <a:cs typeface="Roboto Condensed"/>
              <a:sym typeface="Roboto Condensed"/>
            </a:endParaRPr>
          </a:p>
          <a:p>
            <a:pPr indent="0" lvl="0" marL="0" rtl="0" algn="ctr">
              <a:spcBef>
                <a:spcPts val="0"/>
              </a:spcBef>
              <a:spcAft>
                <a:spcPts val="0"/>
              </a:spcAft>
              <a:buNone/>
            </a:pPr>
            <a:r>
              <a:rPr lang="en" sz="1000">
                <a:latin typeface="Roboto Condensed Light"/>
                <a:ea typeface="Roboto Condensed Light"/>
                <a:cs typeface="Roboto Condensed Light"/>
                <a:sym typeface="Roboto Condensed Light"/>
              </a:rPr>
              <a:t>Michelangelo, the Sistine Chapel</a:t>
            </a:r>
            <a:endParaRPr sz="1000">
              <a:latin typeface="Roboto Condensed Light"/>
              <a:ea typeface="Roboto Condensed Light"/>
              <a:cs typeface="Roboto Condensed Light"/>
              <a:sym typeface="Roboto Condensed Light"/>
            </a:endParaRPr>
          </a:p>
        </p:txBody>
      </p:sp>
      <p:pic>
        <p:nvPicPr>
          <p:cNvPr descr="Image result for robots creation of adam" id="91" name="Google Shape;91;p17"/>
          <p:cNvPicPr preferRelativeResize="0"/>
          <p:nvPr/>
        </p:nvPicPr>
        <p:blipFill>
          <a:blip r:embed="rId3">
            <a:alphaModFix/>
          </a:blip>
          <a:stretch>
            <a:fillRect/>
          </a:stretch>
        </p:blipFill>
        <p:spPr>
          <a:xfrm>
            <a:off x="0" y="-19300"/>
            <a:ext cx="9144000" cy="5182100"/>
          </a:xfrm>
          <a:prstGeom prst="rect">
            <a:avLst/>
          </a:prstGeom>
          <a:noFill/>
          <a:ln>
            <a:noFill/>
          </a:ln>
        </p:spPr>
      </p:pic>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Robots</a:t>
            </a:r>
            <a:r>
              <a:rPr lang="en">
                <a:solidFill>
                  <a:srgbClr val="980000"/>
                </a:solidFill>
                <a:latin typeface="Roboto Condensed"/>
                <a:ea typeface="Roboto Condensed"/>
                <a:cs typeface="Roboto Condensed"/>
                <a:sym typeface="Roboto Condensed"/>
              </a:rPr>
              <a:t>’ Ability for Manipulation</a:t>
            </a:r>
            <a:endParaRPr>
              <a:solidFill>
                <a:srgbClr val="980000"/>
              </a:solidFill>
              <a:latin typeface="Roboto Condensed"/>
              <a:ea typeface="Roboto Condensed"/>
              <a:cs typeface="Roboto Condensed"/>
              <a:sym typeface="Roboto Condense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grpSp>
        <p:nvGrpSpPr>
          <p:cNvPr id="683" name="Google Shape;683;p62"/>
          <p:cNvGrpSpPr/>
          <p:nvPr/>
        </p:nvGrpSpPr>
        <p:grpSpPr>
          <a:xfrm>
            <a:off x="5012875" y="776150"/>
            <a:ext cx="4255254" cy="4589806"/>
            <a:chOff x="4970910" y="533951"/>
            <a:chExt cx="3955065" cy="4183199"/>
          </a:xfrm>
        </p:grpSpPr>
        <p:pic>
          <p:nvPicPr>
            <p:cNvPr id="684" name="Google Shape;684;p62"/>
            <p:cNvPicPr preferRelativeResize="0"/>
            <p:nvPr/>
          </p:nvPicPr>
          <p:blipFill rotWithShape="1">
            <a:blip r:embed="rId3">
              <a:alphaModFix/>
            </a:blip>
            <a:srcRect b="44264" l="0" r="0" t="0"/>
            <a:stretch/>
          </p:blipFill>
          <p:spPr>
            <a:xfrm>
              <a:off x="4970910" y="533951"/>
              <a:ext cx="3955060" cy="2553477"/>
            </a:xfrm>
            <a:prstGeom prst="rect">
              <a:avLst/>
            </a:prstGeom>
            <a:noFill/>
            <a:ln>
              <a:noFill/>
            </a:ln>
          </p:spPr>
        </p:pic>
        <p:sp>
          <p:nvSpPr>
            <p:cNvPr id="685" name="Google Shape;685;p62"/>
            <p:cNvSpPr txBox="1"/>
            <p:nvPr/>
          </p:nvSpPr>
          <p:spPr>
            <a:xfrm>
              <a:off x="7578675" y="4409350"/>
              <a:ext cx="1347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Bullock et al. 2013</a:t>
              </a:r>
              <a:endParaRPr sz="1100"/>
            </a:p>
          </p:txBody>
        </p:sp>
      </p:grpSp>
      <p:sp>
        <p:nvSpPr>
          <p:cNvPr id="686" name="Google Shape;686;p62"/>
          <p:cNvSpPr/>
          <p:nvPr/>
        </p:nvSpPr>
        <p:spPr>
          <a:xfrm>
            <a:off x="7601750" y="1083700"/>
            <a:ext cx="540300" cy="1572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2"/>
          <p:cNvSpPr/>
          <p:nvPr/>
        </p:nvSpPr>
        <p:spPr>
          <a:xfrm>
            <a:off x="8243975" y="2362250"/>
            <a:ext cx="620700" cy="1572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2"/>
          <p:cNvSpPr/>
          <p:nvPr/>
        </p:nvSpPr>
        <p:spPr>
          <a:xfrm>
            <a:off x="7530801" y="2612500"/>
            <a:ext cx="682200" cy="1572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9" name="Google Shape;689;p6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690" name="Google Shape;690;p62"/>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691" name="Google Shape;691;p62"/>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sp>
        <p:nvSpPr>
          <p:cNvPr id="692" name="Google Shape;692;p62"/>
          <p:cNvSpPr txBox="1"/>
          <p:nvPr>
            <p:ph idx="1" type="body"/>
          </p:nvPr>
        </p:nvSpPr>
        <p:spPr>
          <a:xfrm>
            <a:off x="311700" y="1152475"/>
            <a:ext cx="4701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Definition</a:t>
            </a:r>
            <a:r>
              <a:rPr lang="en">
                <a:solidFill>
                  <a:srgbClr val="000000"/>
                </a:solidFill>
                <a:latin typeface="Roboto Condensed Light"/>
                <a:ea typeface="Roboto Condensed Light"/>
                <a:cs typeface="Roboto Condensed Light"/>
                <a:sym typeface="Roboto Condensed Light"/>
              </a:rPr>
              <a:t>: Tasks that involve moving a sequence of objects one at a time from one place to another (Mason, 2018)</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a:buAutoNum type="arabicPeriod"/>
            </a:pPr>
            <a:r>
              <a:rPr lang="en">
                <a:solidFill>
                  <a:srgbClr val="000000"/>
                </a:solidFill>
                <a:latin typeface="Roboto Condensed"/>
                <a:ea typeface="Roboto Condensed"/>
                <a:cs typeface="Roboto Condensed"/>
                <a:sym typeface="Roboto Condensed"/>
              </a:rPr>
              <a:t>Structured Pick-and-Place</a:t>
            </a:r>
            <a:endParaRPr>
              <a:solidFill>
                <a:srgbClr val="000000"/>
              </a:solidFill>
              <a:latin typeface="Roboto Condensed"/>
              <a:ea typeface="Roboto Condensed"/>
              <a:cs typeface="Roboto Condensed"/>
              <a:sym typeface="Roboto Condensed"/>
            </a:endParaRPr>
          </a:p>
          <a:p>
            <a:pPr indent="-342900" lvl="0" marL="914400" rtl="0" algn="l">
              <a:spcBef>
                <a:spcPts val="0"/>
              </a:spcBef>
              <a:spcAft>
                <a:spcPts val="0"/>
              </a:spcAft>
              <a:buClr>
                <a:srgbClr val="000000"/>
              </a:buClr>
              <a:buSzPts val="1800"/>
              <a:buFont typeface="Roboto Condensed Light"/>
              <a:buChar char="➢"/>
            </a:pPr>
            <a:r>
              <a:rPr lang="en" u="sng">
                <a:solidFill>
                  <a:srgbClr val="000000"/>
                </a:solidFill>
                <a:latin typeface="Roboto Condensed Light"/>
                <a:ea typeface="Roboto Condensed Light"/>
                <a:cs typeface="Roboto Condensed Light"/>
                <a:sym typeface="Roboto Condensed Light"/>
              </a:rPr>
              <a:t>Structured Environment</a:t>
            </a:r>
            <a:r>
              <a:rPr lang="en">
                <a:solidFill>
                  <a:srgbClr val="000000"/>
                </a:solidFill>
                <a:latin typeface="Roboto Condensed Light"/>
                <a:ea typeface="Roboto Condensed Light"/>
                <a:cs typeface="Roboto Condensed Light"/>
                <a:sym typeface="Roboto Condensed Light"/>
              </a:rPr>
              <a:t> = Engineered to simplify a task -- arranging objects in a predictable position + eliminating clutter</a:t>
            </a:r>
            <a:endParaRPr>
              <a:solidFill>
                <a:srgbClr val="00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sp>
        <p:nvSpPr>
          <p:cNvPr id="693" name="Google Shape;693;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4" name="Google Shape;694;p62"/>
          <p:cNvSpPr/>
          <p:nvPr/>
        </p:nvSpPr>
        <p:spPr>
          <a:xfrm>
            <a:off x="4985500" y="1212050"/>
            <a:ext cx="2080200" cy="252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2"/>
          <p:cNvSpPr/>
          <p:nvPr/>
        </p:nvSpPr>
        <p:spPr>
          <a:xfrm>
            <a:off x="5925248" y="970400"/>
            <a:ext cx="1188300" cy="145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2"/>
          <p:cNvSpPr/>
          <p:nvPr/>
        </p:nvSpPr>
        <p:spPr>
          <a:xfrm>
            <a:off x="7017700" y="1456625"/>
            <a:ext cx="830700" cy="10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2"/>
          <p:cNvSpPr/>
          <p:nvPr/>
        </p:nvSpPr>
        <p:spPr>
          <a:xfrm rot="-5400000">
            <a:off x="8336475" y="2817250"/>
            <a:ext cx="1090500" cy="55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Pick-and-Place Manipulation</a:t>
            </a:r>
            <a:endParaRPr>
              <a:solidFill>
                <a:srgbClr val="980000"/>
              </a:solidFill>
              <a:latin typeface="Roboto Condensed"/>
              <a:ea typeface="Roboto Condensed"/>
              <a:cs typeface="Roboto Condensed"/>
              <a:sym typeface="Roboto Condensed"/>
            </a:endParaRPr>
          </a:p>
        </p:txBody>
      </p:sp>
      <p:pic>
        <p:nvPicPr>
          <p:cNvPr descr="Robots Factory GIF" id="699" name="Google Shape;699;p62"/>
          <p:cNvPicPr preferRelativeResize="0"/>
          <p:nvPr/>
        </p:nvPicPr>
        <p:blipFill>
          <a:blip r:embed="rId5">
            <a:alphaModFix/>
          </a:blip>
          <a:stretch>
            <a:fillRect/>
          </a:stretch>
        </p:blipFill>
        <p:spPr>
          <a:xfrm>
            <a:off x="4801725" y="1110075"/>
            <a:ext cx="2590949" cy="1453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grpSp>
        <p:nvGrpSpPr>
          <p:cNvPr id="704" name="Google Shape;704;p63"/>
          <p:cNvGrpSpPr/>
          <p:nvPr/>
        </p:nvGrpSpPr>
        <p:grpSpPr>
          <a:xfrm>
            <a:off x="5012875" y="776150"/>
            <a:ext cx="4255254" cy="4589806"/>
            <a:chOff x="4970910" y="533951"/>
            <a:chExt cx="3955065" cy="4183199"/>
          </a:xfrm>
        </p:grpSpPr>
        <p:pic>
          <p:nvPicPr>
            <p:cNvPr id="705" name="Google Shape;705;p63"/>
            <p:cNvPicPr preferRelativeResize="0"/>
            <p:nvPr/>
          </p:nvPicPr>
          <p:blipFill rotWithShape="1">
            <a:blip r:embed="rId3">
              <a:alphaModFix/>
            </a:blip>
            <a:srcRect b="44264" l="0" r="0" t="0"/>
            <a:stretch/>
          </p:blipFill>
          <p:spPr>
            <a:xfrm>
              <a:off x="4970910" y="533951"/>
              <a:ext cx="3955060" cy="2553477"/>
            </a:xfrm>
            <a:prstGeom prst="rect">
              <a:avLst/>
            </a:prstGeom>
            <a:noFill/>
            <a:ln>
              <a:noFill/>
            </a:ln>
          </p:spPr>
        </p:pic>
        <p:sp>
          <p:nvSpPr>
            <p:cNvPr id="706" name="Google Shape;706;p63"/>
            <p:cNvSpPr txBox="1"/>
            <p:nvPr/>
          </p:nvSpPr>
          <p:spPr>
            <a:xfrm>
              <a:off x="7578675" y="4409350"/>
              <a:ext cx="1347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Bullock et al. 2013</a:t>
              </a:r>
              <a:endParaRPr sz="1100"/>
            </a:p>
          </p:txBody>
        </p:sp>
      </p:grpSp>
      <p:sp>
        <p:nvSpPr>
          <p:cNvPr id="707" name="Google Shape;707;p63"/>
          <p:cNvSpPr/>
          <p:nvPr/>
        </p:nvSpPr>
        <p:spPr>
          <a:xfrm>
            <a:off x="7601750" y="1083700"/>
            <a:ext cx="540300" cy="1572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3"/>
          <p:cNvSpPr/>
          <p:nvPr/>
        </p:nvSpPr>
        <p:spPr>
          <a:xfrm>
            <a:off x="8243975" y="2362250"/>
            <a:ext cx="620700" cy="1572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3"/>
          <p:cNvSpPr/>
          <p:nvPr/>
        </p:nvSpPr>
        <p:spPr>
          <a:xfrm>
            <a:off x="7530801" y="2612500"/>
            <a:ext cx="682200" cy="1572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 name="Google Shape;710;p6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711" name="Google Shape;711;p63"/>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712" name="Google Shape;712;p63"/>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sp>
        <p:nvSpPr>
          <p:cNvPr id="713" name="Google Shape;713;p63"/>
          <p:cNvSpPr txBox="1"/>
          <p:nvPr>
            <p:ph idx="1" type="body"/>
          </p:nvPr>
        </p:nvSpPr>
        <p:spPr>
          <a:xfrm>
            <a:off x="311700" y="1152475"/>
            <a:ext cx="4701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Definition</a:t>
            </a:r>
            <a:r>
              <a:rPr lang="en">
                <a:solidFill>
                  <a:srgbClr val="000000"/>
                </a:solidFill>
                <a:latin typeface="Roboto Condensed Light"/>
                <a:ea typeface="Roboto Condensed Light"/>
                <a:cs typeface="Roboto Condensed Light"/>
                <a:sym typeface="Roboto Condensed Light"/>
              </a:rPr>
              <a:t>: Tasks that involve moving a sequence of objects one at a time from one place to another (Mason, 2018)</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a:buAutoNum type="arabicPeriod"/>
            </a:pPr>
            <a:r>
              <a:rPr lang="en">
                <a:solidFill>
                  <a:srgbClr val="000000"/>
                </a:solidFill>
                <a:latin typeface="Roboto Condensed"/>
                <a:ea typeface="Roboto Condensed"/>
                <a:cs typeface="Roboto Condensed"/>
                <a:sym typeface="Roboto Condensed"/>
              </a:rPr>
              <a:t>Structured Pick-and-Place</a:t>
            </a:r>
            <a:endParaRPr>
              <a:solidFill>
                <a:srgbClr val="000000"/>
              </a:solidFill>
              <a:latin typeface="Roboto Condensed"/>
              <a:ea typeface="Roboto Condensed"/>
              <a:cs typeface="Roboto Condensed"/>
              <a:sym typeface="Roboto Condensed"/>
            </a:endParaRPr>
          </a:p>
          <a:p>
            <a:pPr indent="-342900" lvl="0" marL="914400" rtl="0" algn="l">
              <a:spcBef>
                <a:spcPts val="0"/>
              </a:spcBef>
              <a:spcAft>
                <a:spcPts val="0"/>
              </a:spcAft>
              <a:buClr>
                <a:srgbClr val="000000"/>
              </a:buClr>
              <a:buSzPts val="1800"/>
              <a:buFont typeface="Roboto Condensed Light"/>
              <a:buChar char="➢"/>
            </a:pPr>
            <a:r>
              <a:rPr lang="en" u="sng">
                <a:solidFill>
                  <a:srgbClr val="000000"/>
                </a:solidFill>
                <a:latin typeface="Roboto Condensed Light"/>
                <a:ea typeface="Roboto Condensed Light"/>
                <a:cs typeface="Roboto Condensed Light"/>
                <a:sym typeface="Roboto Condensed Light"/>
              </a:rPr>
              <a:t>Structured Environment</a:t>
            </a:r>
            <a:r>
              <a:rPr lang="en">
                <a:solidFill>
                  <a:srgbClr val="000000"/>
                </a:solidFill>
                <a:latin typeface="Roboto Condensed Light"/>
                <a:ea typeface="Roboto Condensed Light"/>
                <a:cs typeface="Roboto Condensed Light"/>
                <a:sym typeface="Roboto Condensed Light"/>
              </a:rPr>
              <a:t> = Engineered to simplify a task -- arranging objects in a predictable position + eliminating clutter</a:t>
            </a:r>
            <a:endParaRPr>
              <a:solidFill>
                <a:srgbClr val="00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a:solidFill>
                  <a:schemeClr val="dk1"/>
                </a:solidFill>
                <a:latin typeface="Roboto Condensed"/>
                <a:ea typeface="Roboto Condensed"/>
                <a:cs typeface="Roboto Condensed"/>
                <a:sym typeface="Roboto Condensed"/>
              </a:rPr>
              <a:t>2.      Unstructured Pick-and-Place</a:t>
            </a:r>
            <a:endParaRPr>
              <a:solidFill>
                <a:schemeClr val="dk1"/>
              </a:solidFill>
              <a:latin typeface="Roboto Condensed"/>
              <a:ea typeface="Roboto Condensed"/>
              <a:cs typeface="Roboto Condensed"/>
              <a:sym typeface="Roboto Condensed"/>
            </a:endParaRPr>
          </a:p>
          <a:p>
            <a:pPr indent="-342900" lvl="0" marL="914400" rtl="0" algn="l">
              <a:spcBef>
                <a:spcPts val="0"/>
              </a:spcBef>
              <a:spcAft>
                <a:spcPts val="0"/>
              </a:spcAft>
              <a:buClr>
                <a:schemeClr val="dk1"/>
              </a:buClr>
              <a:buSzPts val="1800"/>
              <a:buFont typeface="Roboto Condensed Light"/>
              <a:buChar char="➢"/>
            </a:pPr>
            <a:r>
              <a:rPr lang="en">
                <a:solidFill>
                  <a:schemeClr val="dk1"/>
                </a:solidFill>
                <a:latin typeface="Roboto Condensed Light"/>
                <a:ea typeface="Roboto Condensed Light"/>
                <a:cs typeface="Roboto Condensed Light"/>
                <a:sym typeface="Roboto Condensed Light"/>
              </a:rPr>
              <a:t>Path Planning</a:t>
            </a:r>
            <a:endParaRPr>
              <a:solidFill>
                <a:schemeClr val="dk1"/>
              </a:solidFill>
              <a:latin typeface="Roboto Condensed Light"/>
              <a:ea typeface="Roboto Condensed Light"/>
              <a:cs typeface="Roboto Condensed Light"/>
              <a:sym typeface="Roboto Condensed Light"/>
            </a:endParaRPr>
          </a:p>
          <a:p>
            <a:pPr indent="-342900" lvl="0" marL="914400" rtl="0" algn="l">
              <a:spcBef>
                <a:spcPts val="0"/>
              </a:spcBef>
              <a:spcAft>
                <a:spcPts val="0"/>
              </a:spcAft>
              <a:buClr>
                <a:schemeClr val="dk1"/>
              </a:buClr>
              <a:buSzPts val="1800"/>
              <a:buFont typeface="Roboto Condensed Light"/>
              <a:buChar char="➢"/>
            </a:pPr>
            <a:r>
              <a:rPr lang="en">
                <a:solidFill>
                  <a:schemeClr val="dk1"/>
                </a:solidFill>
                <a:latin typeface="Roboto Condensed Light"/>
                <a:ea typeface="Roboto Condensed Light"/>
                <a:cs typeface="Roboto Condensed Light"/>
                <a:sym typeface="Roboto Condensed Light"/>
              </a:rPr>
              <a:t>General-Purpose Grippers</a:t>
            </a:r>
            <a:endParaRPr>
              <a:solidFill>
                <a:schemeClr val="dk1"/>
              </a:solidFill>
              <a:latin typeface="Roboto Condensed Light"/>
              <a:ea typeface="Roboto Condensed Light"/>
              <a:cs typeface="Roboto Condensed Light"/>
              <a:sym typeface="Roboto Condensed Light"/>
            </a:endParaRPr>
          </a:p>
          <a:p>
            <a:pPr indent="-342900" lvl="0" marL="914400" rtl="0" algn="l">
              <a:spcBef>
                <a:spcPts val="0"/>
              </a:spcBef>
              <a:spcAft>
                <a:spcPts val="0"/>
              </a:spcAft>
              <a:buClr>
                <a:schemeClr val="dk1"/>
              </a:buClr>
              <a:buSzPts val="1800"/>
              <a:buFont typeface="Roboto Condensed Light"/>
              <a:buChar char="➢"/>
            </a:pPr>
            <a:r>
              <a:rPr lang="en">
                <a:solidFill>
                  <a:schemeClr val="dk1"/>
                </a:solidFill>
                <a:latin typeface="Roboto Condensed Light"/>
                <a:ea typeface="Roboto Condensed Light"/>
                <a:cs typeface="Roboto Condensed Light"/>
                <a:sym typeface="Roboto Condensed Light"/>
              </a:rPr>
              <a:t>Grasp + Placement Pose Planning</a:t>
            </a:r>
            <a:endParaRPr>
              <a:solidFill>
                <a:schemeClr val="dk1"/>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sp>
        <p:nvSpPr>
          <p:cNvPr id="714" name="Google Shape;71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5" name="Google Shape;715;p63"/>
          <p:cNvSpPr/>
          <p:nvPr/>
        </p:nvSpPr>
        <p:spPr>
          <a:xfrm>
            <a:off x="4985500" y="1212050"/>
            <a:ext cx="2080200" cy="2529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3"/>
          <p:cNvSpPr/>
          <p:nvPr/>
        </p:nvSpPr>
        <p:spPr>
          <a:xfrm>
            <a:off x="5925248" y="970400"/>
            <a:ext cx="1188300" cy="145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3"/>
          <p:cNvSpPr/>
          <p:nvPr/>
        </p:nvSpPr>
        <p:spPr>
          <a:xfrm>
            <a:off x="7017700" y="1456625"/>
            <a:ext cx="830700" cy="102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3"/>
          <p:cNvSpPr/>
          <p:nvPr/>
        </p:nvSpPr>
        <p:spPr>
          <a:xfrm rot="-5400000">
            <a:off x="8336475" y="2817250"/>
            <a:ext cx="1090500" cy="55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Pick-and-Place Manipulation</a:t>
            </a:r>
            <a:endParaRPr>
              <a:solidFill>
                <a:srgbClr val="980000"/>
              </a:solidFill>
              <a:latin typeface="Roboto Condensed"/>
              <a:ea typeface="Roboto Condensed"/>
              <a:cs typeface="Roboto Condensed"/>
              <a:sym typeface="Roboto Condensed"/>
            </a:endParaRPr>
          </a:p>
        </p:txBody>
      </p:sp>
      <p:pic>
        <p:nvPicPr>
          <p:cNvPr descr="Robots Factory GIF" id="720" name="Google Shape;720;p63"/>
          <p:cNvPicPr preferRelativeResize="0"/>
          <p:nvPr/>
        </p:nvPicPr>
        <p:blipFill>
          <a:blip r:embed="rId5">
            <a:alphaModFix/>
          </a:blip>
          <a:stretch>
            <a:fillRect/>
          </a:stretch>
        </p:blipFill>
        <p:spPr>
          <a:xfrm>
            <a:off x="4860700" y="1212050"/>
            <a:ext cx="2329799" cy="1307267"/>
          </a:xfrm>
          <a:prstGeom prst="rect">
            <a:avLst/>
          </a:prstGeom>
          <a:noFill/>
          <a:ln>
            <a:noFill/>
          </a:ln>
        </p:spPr>
      </p:pic>
      <p:pic>
        <p:nvPicPr>
          <p:cNvPr descr="Image result for unstructured pick and place" id="721" name="Google Shape;721;p63"/>
          <p:cNvPicPr preferRelativeResize="0"/>
          <p:nvPr/>
        </p:nvPicPr>
        <p:blipFill>
          <a:blip r:embed="rId6">
            <a:alphaModFix/>
          </a:blip>
          <a:stretch>
            <a:fillRect/>
          </a:stretch>
        </p:blipFill>
        <p:spPr>
          <a:xfrm>
            <a:off x="5140971" y="3187950"/>
            <a:ext cx="1769250" cy="13252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64"/>
          <p:cNvSpPr txBox="1"/>
          <p:nvPr>
            <p:ph idx="1" type="body"/>
          </p:nvPr>
        </p:nvSpPr>
        <p:spPr>
          <a:xfrm>
            <a:off x="311700" y="1152475"/>
            <a:ext cx="4469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latin typeface="Roboto Condensed"/>
                <a:ea typeface="Roboto Condensed"/>
                <a:cs typeface="Roboto Condensed"/>
                <a:sym typeface="Roboto Condensed"/>
              </a:rPr>
              <a:t>Dexterous In-Hand Manipulation</a:t>
            </a:r>
            <a:r>
              <a:rPr lang="en">
                <a:solidFill>
                  <a:srgbClr val="000000"/>
                </a:solidFill>
                <a:latin typeface="Roboto Condensed Light"/>
                <a:ea typeface="Roboto Condensed Light"/>
                <a:cs typeface="Roboto Condensed Light"/>
                <a:sym typeface="Roboto Condensed Light"/>
              </a:rPr>
              <a:t>:            the skillful turning and shifting objects in the hand through the motion of the palm and fingers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grpSp>
        <p:nvGrpSpPr>
          <p:cNvPr id="727" name="Google Shape;727;p64"/>
          <p:cNvGrpSpPr/>
          <p:nvPr/>
        </p:nvGrpSpPr>
        <p:grpSpPr>
          <a:xfrm>
            <a:off x="5150320" y="276849"/>
            <a:ext cx="3857908" cy="4589807"/>
            <a:chOff x="5340225" y="533950"/>
            <a:chExt cx="3585750" cy="4183200"/>
          </a:xfrm>
        </p:grpSpPr>
        <p:pic>
          <p:nvPicPr>
            <p:cNvPr id="728" name="Google Shape;728;p64"/>
            <p:cNvPicPr preferRelativeResize="0"/>
            <p:nvPr/>
          </p:nvPicPr>
          <p:blipFill>
            <a:blip r:embed="rId3">
              <a:alphaModFix/>
            </a:blip>
            <a:stretch>
              <a:fillRect/>
            </a:stretch>
          </p:blipFill>
          <p:spPr>
            <a:xfrm>
              <a:off x="5340225" y="533950"/>
              <a:ext cx="3298537" cy="3820977"/>
            </a:xfrm>
            <a:prstGeom prst="rect">
              <a:avLst/>
            </a:prstGeom>
            <a:noFill/>
            <a:ln>
              <a:noFill/>
            </a:ln>
          </p:spPr>
        </p:pic>
        <p:sp>
          <p:nvSpPr>
            <p:cNvPr id="729" name="Google Shape;729;p64"/>
            <p:cNvSpPr txBox="1"/>
            <p:nvPr/>
          </p:nvSpPr>
          <p:spPr>
            <a:xfrm>
              <a:off x="7578675" y="4409350"/>
              <a:ext cx="13473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Bullock et al. 2013</a:t>
              </a:r>
              <a:endParaRPr sz="1100"/>
            </a:p>
          </p:txBody>
        </p:sp>
      </p:grpSp>
      <p:sp>
        <p:nvSpPr>
          <p:cNvPr id="730" name="Google Shape;730;p64"/>
          <p:cNvSpPr/>
          <p:nvPr/>
        </p:nvSpPr>
        <p:spPr>
          <a:xfrm>
            <a:off x="7279575" y="554650"/>
            <a:ext cx="540300" cy="1572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4"/>
          <p:cNvSpPr/>
          <p:nvPr/>
        </p:nvSpPr>
        <p:spPr>
          <a:xfrm>
            <a:off x="7862875" y="1596225"/>
            <a:ext cx="540300" cy="1572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4"/>
          <p:cNvSpPr/>
          <p:nvPr/>
        </p:nvSpPr>
        <p:spPr>
          <a:xfrm>
            <a:off x="8138400" y="1837525"/>
            <a:ext cx="540300" cy="1572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4"/>
          <p:cNvSpPr/>
          <p:nvPr/>
        </p:nvSpPr>
        <p:spPr>
          <a:xfrm>
            <a:off x="8167675" y="2814525"/>
            <a:ext cx="540300" cy="2013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4"/>
          <p:cNvSpPr/>
          <p:nvPr/>
        </p:nvSpPr>
        <p:spPr>
          <a:xfrm>
            <a:off x="8108050" y="3879650"/>
            <a:ext cx="600000" cy="201300"/>
          </a:xfrm>
          <a:prstGeom prst="roundRect">
            <a:avLst>
              <a:gd fmla="val 16667" name="adj"/>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5" name="Google Shape;735;p64"/>
          <p:cNvPicPr preferRelativeResize="0"/>
          <p:nvPr/>
        </p:nvPicPr>
        <p:blipFill rotWithShape="1">
          <a:blip r:embed="rId4">
            <a:alphaModFix/>
          </a:blip>
          <a:srcRect b="7347" l="0" r="0" t="2383"/>
          <a:stretch/>
        </p:blipFill>
        <p:spPr>
          <a:xfrm>
            <a:off x="32713" y="2762075"/>
            <a:ext cx="5027374" cy="1318875"/>
          </a:xfrm>
          <a:prstGeom prst="rect">
            <a:avLst/>
          </a:prstGeom>
          <a:noFill/>
          <a:ln>
            <a:noFill/>
          </a:ln>
        </p:spPr>
      </p:pic>
      <p:cxnSp>
        <p:nvCxnSpPr>
          <p:cNvPr id="736" name="Google Shape;736;p6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737" name="Google Shape;737;p64"/>
          <p:cNvPicPr preferRelativeResize="0"/>
          <p:nvPr/>
        </p:nvPicPr>
        <p:blipFill>
          <a:blip r:embed="rId5">
            <a:alphaModFix/>
          </a:blip>
          <a:stretch>
            <a:fillRect/>
          </a:stretch>
        </p:blipFill>
        <p:spPr>
          <a:xfrm>
            <a:off x="235500" y="4678925"/>
            <a:ext cx="1077607" cy="393600"/>
          </a:xfrm>
          <a:prstGeom prst="rect">
            <a:avLst/>
          </a:prstGeom>
          <a:noFill/>
          <a:ln>
            <a:noFill/>
          </a:ln>
        </p:spPr>
      </p:pic>
      <p:sp>
        <p:nvSpPr>
          <p:cNvPr id="738" name="Google Shape;738;p64"/>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sp>
        <p:nvSpPr>
          <p:cNvPr id="739" name="Google Shape;739;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In-Hand Manipulation</a:t>
            </a:r>
            <a:endParaRPr>
              <a:solidFill>
                <a:srgbClr val="980000"/>
              </a:solidFill>
              <a:latin typeface="Roboto Condensed"/>
              <a:ea typeface="Roboto Condensed"/>
              <a:cs typeface="Roboto Condensed"/>
              <a:sym typeface="Roboto Condensed"/>
            </a:endParaRPr>
          </a:p>
        </p:txBody>
      </p:sp>
      <p:sp>
        <p:nvSpPr>
          <p:cNvPr id="740" name="Google Shape;740;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4" name="Shape 744"/>
        <p:cNvGrpSpPr/>
        <p:nvPr/>
      </p:nvGrpSpPr>
      <p:grpSpPr>
        <a:xfrm>
          <a:off x="0" y="0"/>
          <a:ext cx="0" cy="0"/>
          <a:chOff x="0" y="0"/>
          <a:chExt cx="0" cy="0"/>
        </a:xfrm>
      </p:grpSpPr>
      <p:sp>
        <p:nvSpPr>
          <p:cNvPr id="745" name="Google Shape;745;p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Grasping + Manipulation:</a:t>
            </a:r>
            <a:endParaRPr>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a:latin typeface="Roboto Condensed"/>
                <a:ea typeface="Roboto Condensed"/>
                <a:cs typeface="Roboto Condensed"/>
                <a:sym typeface="Roboto Condensed"/>
              </a:rPr>
              <a:t>Relating to the Two Papers </a:t>
            </a:r>
            <a:endParaRPr>
              <a:latin typeface="Roboto Condensed"/>
              <a:ea typeface="Roboto Condensed"/>
              <a:cs typeface="Roboto Condensed"/>
              <a:sym typeface="Roboto Condensed"/>
            </a:endParaRPr>
          </a:p>
        </p:txBody>
      </p:sp>
      <p:sp>
        <p:nvSpPr>
          <p:cNvPr id="746" name="Google Shape;74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Overview of Two Papers Presented</a:t>
            </a:r>
            <a:endParaRPr>
              <a:solidFill>
                <a:srgbClr val="980000"/>
              </a:solidFill>
              <a:latin typeface="Roboto Condensed"/>
              <a:ea typeface="Roboto Condensed"/>
              <a:cs typeface="Roboto Condensed"/>
              <a:sym typeface="Roboto Condensed"/>
            </a:endParaRPr>
          </a:p>
        </p:txBody>
      </p:sp>
      <p:sp>
        <p:nvSpPr>
          <p:cNvPr id="752" name="Google Shape;752;p66"/>
          <p:cNvSpPr txBox="1"/>
          <p:nvPr>
            <p:ph idx="1" type="body"/>
          </p:nvPr>
        </p:nvSpPr>
        <p:spPr>
          <a:xfrm>
            <a:off x="311700" y="1152475"/>
            <a:ext cx="61368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a:buAutoNum type="arabicPeriod"/>
            </a:pPr>
            <a:r>
              <a:rPr b="1" lang="en">
                <a:solidFill>
                  <a:srgbClr val="000000"/>
                </a:solidFill>
                <a:latin typeface="Roboto Condensed"/>
                <a:ea typeface="Roboto Condensed"/>
                <a:cs typeface="Roboto Condensed"/>
                <a:sym typeface="Roboto Condensed"/>
              </a:rPr>
              <a:t>Learning Hand-Eye Coordination for Robotic Grasping</a:t>
            </a:r>
            <a:endParaRPr b="1">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Published by </a:t>
            </a:r>
            <a:r>
              <a:rPr b="1" lang="en">
                <a:solidFill>
                  <a:srgbClr val="000000"/>
                </a:solidFill>
                <a:latin typeface="Roboto Condensed"/>
                <a:ea typeface="Roboto Condensed"/>
                <a:cs typeface="Roboto Condensed"/>
                <a:sym typeface="Roboto Condensed"/>
              </a:rPr>
              <a:t>Google</a:t>
            </a:r>
            <a:r>
              <a:rPr lang="en">
                <a:solidFill>
                  <a:srgbClr val="000000"/>
                </a:solidFill>
                <a:latin typeface="Roboto Condensed Light"/>
                <a:ea typeface="Roboto Condensed Light"/>
                <a:cs typeface="Roboto Condensed Light"/>
                <a:sym typeface="Roboto Condensed Light"/>
              </a:rPr>
              <a:t> in </a:t>
            </a:r>
            <a:r>
              <a:rPr b="1" lang="en">
                <a:solidFill>
                  <a:srgbClr val="000000"/>
                </a:solidFill>
                <a:latin typeface="Roboto Condensed"/>
                <a:ea typeface="Roboto Condensed"/>
                <a:cs typeface="Roboto Condensed"/>
                <a:sym typeface="Roboto Condensed"/>
              </a:rPr>
              <a:t>2016</a:t>
            </a:r>
            <a:endParaRPr b="1">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They trained a robot arm with a </a:t>
            </a:r>
            <a:r>
              <a:rPr b="1" lang="en">
                <a:solidFill>
                  <a:srgbClr val="000000"/>
                </a:solidFill>
                <a:latin typeface="Roboto Condensed"/>
                <a:ea typeface="Roboto Condensed"/>
                <a:cs typeface="Roboto Condensed"/>
                <a:sym typeface="Roboto Condensed"/>
              </a:rPr>
              <a:t>2 fingered gripper</a:t>
            </a:r>
            <a:r>
              <a:rPr lang="en">
                <a:solidFill>
                  <a:srgbClr val="000000"/>
                </a:solidFill>
                <a:latin typeface="Roboto Condensed Light"/>
                <a:ea typeface="Roboto Condensed Light"/>
                <a:cs typeface="Roboto Condensed Light"/>
                <a:sym typeface="Roboto Condensed Light"/>
              </a:rPr>
              <a:t> to pick up objects using only images from a single camera</a:t>
            </a:r>
            <a:endParaRPr>
              <a:solidFill>
                <a:srgbClr val="000000"/>
              </a:solidFill>
              <a:latin typeface="Roboto Condensed Light"/>
              <a:ea typeface="Roboto Condensed Light"/>
              <a:cs typeface="Roboto Condensed Light"/>
              <a:sym typeface="Roboto Condensed Light"/>
            </a:endParaRPr>
          </a:p>
          <a:p>
            <a:pPr indent="0" lvl="0" marL="91440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Font typeface="Roboto Condensed"/>
              <a:buAutoNum type="arabicPeriod"/>
            </a:pPr>
            <a:r>
              <a:rPr b="1" lang="en">
                <a:solidFill>
                  <a:srgbClr val="000000"/>
                </a:solidFill>
                <a:latin typeface="Roboto Condensed"/>
                <a:ea typeface="Roboto Condensed"/>
                <a:cs typeface="Roboto Condensed"/>
                <a:sym typeface="Roboto Condensed"/>
              </a:rPr>
              <a:t>Learning Dexterous In-Hand Manipulation</a:t>
            </a:r>
            <a:endParaRPr b="1">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Published by </a:t>
            </a:r>
            <a:r>
              <a:rPr b="1" lang="en">
                <a:solidFill>
                  <a:srgbClr val="000000"/>
                </a:solidFill>
                <a:latin typeface="Roboto Condensed"/>
                <a:ea typeface="Roboto Condensed"/>
                <a:cs typeface="Roboto Condensed"/>
                <a:sym typeface="Roboto Condensed"/>
              </a:rPr>
              <a:t>OpenAI</a:t>
            </a:r>
            <a:r>
              <a:rPr lang="en">
                <a:solidFill>
                  <a:srgbClr val="000000"/>
                </a:solidFill>
                <a:latin typeface="Roboto Condensed Light"/>
                <a:ea typeface="Roboto Condensed Light"/>
                <a:cs typeface="Roboto Condensed Light"/>
                <a:sym typeface="Roboto Condensed Light"/>
              </a:rPr>
              <a:t> in </a:t>
            </a:r>
            <a:r>
              <a:rPr b="1" lang="en">
                <a:solidFill>
                  <a:srgbClr val="000000"/>
                </a:solidFill>
                <a:latin typeface="Roboto Condensed"/>
                <a:ea typeface="Roboto Condensed"/>
                <a:cs typeface="Roboto Condensed"/>
                <a:sym typeface="Roboto Condensed"/>
              </a:rPr>
              <a:t>2018</a:t>
            </a:r>
            <a:endParaRPr b="1">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Trained a </a:t>
            </a:r>
            <a:r>
              <a:rPr b="1" lang="en">
                <a:solidFill>
                  <a:srgbClr val="000000"/>
                </a:solidFill>
                <a:latin typeface="Roboto Condensed"/>
                <a:ea typeface="Roboto Condensed"/>
                <a:cs typeface="Roboto Condensed"/>
                <a:sym typeface="Roboto Condensed"/>
              </a:rPr>
              <a:t>Shadow Dexterous Hand</a:t>
            </a:r>
            <a:r>
              <a:rPr lang="en">
                <a:solidFill>
                  <a:srgbClr val="000000"/>
                </a:solidFill>
                <a:latin typeface="Roboto Condensed Light"/>
                <a:ea typeface="Roboto Condensed Light"/>
                <a:cs typeface="Roboto Condensed Light"/>
                <a:sym typeface="Roboto Condensed Light"/>
              </a:rPr>
              <a:t> robot to manipulate a block to a desired configuration</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pic>
        <p:nvPicPr>
          <p:cNvPr id="753" name="Google Shape;753;p66"/>
          <p:cNvPicPr preferRelativeResize="0"/>
          <p:nvPr/>
        </p:nvPicPr>
        <p:blipFill>
          <a:blip r:embed="rId3">
            <a:alphaModFix/>
          </a:blip>
          <a:stretch>
            <a:fillRect/>
          </a:stretch>
        </p:blipFill>
        <p:spPr>
          <a:xfrm>
            <a:off x="6384800" y="1152465"/>
            <a:ext cx="2362151" cy="1492160"/>
          </a:xfrm>
          <a:prstGeom prst="rect">
            <a:avLst/>
          </a:prstGeom>
          <a:noFill/>
          <a:ln>
            <a:noFill/>
          </a:ln>
        </p:spPr>
      </p:pic>
      <p:pic>
        <p:nvPicPr>
          <p:cNvPr id="754" name="Google Shape;754;p66"/>
          <p:cNvPicPr preferRelativeResize="0"/>
          <p:nvPr/>
        </p:nvPicPr>
        <p:blipFill>
          <a:blip r:embed="rId4">
            <a:alphaModFix/>
          </a:blip>
          <a:stretch>
            <a:fillRect/>
          </a:stretch>
        </p:blipFill>
        <p:spPr>
          <a:xfrm>
            <a:off x="6384800" y="3025025"/>
            <a:ext cx="1514925" cy="1143250"/>
          </a:xfrm>
          <a:prstGeom prst="rect">
            <a:avLst/>
          </a:prstGeom>
          <a:noFill/>
          <a:ln>
            <a:noFill/>
          </a:ln>
        </p:spPr>
      </p:pic>
      <p:sp>
        <p:nvSpPr>
          <p:cNvPr id="755" name="Google Shape;755;p66"/>
          <p:cNvSpPr txBox="1"/>
          <p:nvPr/>
        </p:nvSpPr>
        <p:spPr>
          <a:xfrm>
            <a:off x="6392425" y="2571750"/>
            <a:ext cx="2759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Condensed Light"/>
                <a:ea typeface="Roboto Condensed Light"/>
                <a:cs typeface="Roboto Condensed Light"/>
                <a:sym typeface="Roboto Condensed Light"/>
              </a:rPr>
              <a:t>Learning Hand-Eye Coordination for Robotic Grasping: Experimental setup</a:t>
            </a:r>
            <a:endParaRPr sz="900">
              <a:latin typeface="Roboto Condensed Light"/>
              <a:ea typeface="Roboto Condensed Light"/>
              <a:cs typeface="Roboto Condensed Light"/>
              <a:sym typeface="Roboto Condensed Light"/>
            </a:endParaRPr>
          </a:p>
        </p:txBody>
      </p:sp>
      <p:sp>
        <p:nvSpPr>
          <p:cNvPr id="756" name="Google Shape;756;p66"/>
          <p:cNvSpPr txBox="1"/>
          <p:nvPr/>
        </p:nvSpPr>
        <p:spPr>
          <a:xfrm>
            <a:off x="6392425" y="4171950"/>
            <a:ext cx="2759100" cy="3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Condensed Light"/>
                <a:ea typeface="Roboto Condensed Light"/>
                <a:cs typeface="Roboto Condensed Light"/>
                <a:sym typeface="Roboto Condensed Light"/>
              </a:rPr>
              <a:t>Learning Dexterous In-Hand Manipulation: Shadow Hand holding cubic block</a:t>
            </a:r>
            <a:endParaRPr sz="900">
              <a:latin typeface="Roboto Condensed Light"/>
              <a:ea typeface="Roboto Condensed Light"/>
              <a:cs typeface="Roboto Condensed Light"/>
              <a:sym typeface="Roboto Condensed Light"/>
            </a:endParaRPr>
          </a:p>
        </p:txBody>
      </p:sp>
      <p:sp>
        <p:nvSpPr>
          <p:cNvPr id="757" name="Google Shape;757;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758" name="Google Shape;758;p6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759" name="Google Shape;759;p6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760" name="Google Shape;760;p66"/>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761" name="Google Shape;761;p66"/>
          <p:cNvPicPr preferRelativeResize="0"/>
          <p:nvPr/>
        </p:nvPicPr>
        <p:blipFill>
          <a:blip r:embed="rId5">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67"/>
          <p:cNvSpPr txBox="1"/>
          <p:nvPr>
            <p:ph idx="1" type="body"/>
          </p:nvPr>
        </p:nvSpPr>
        <p:spPr>
          <a:xfrm>
            <a:off x="311700" y="1152475"/>
            <a:ext cx="5993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Light"/>
                <a:ea typeface="Roboto Condensed Light"/>
                <a:cs typeface="Roboto Condensed Light"/>
                <a:sym typeface="Roboto Condensed Light"/>
              </a:rPr>
              <a:t>Defining Manipulation</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Light"/>
                <a:ea typeface="Roboto Condensed Light"/>
                <a:cs typeface="Roboto Condensed Light"/>
                <a:sym typeface="Roboto Condensed Light"/>
              </a:rPr>
              <a:t>Training Method</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b="1">
              <a:solidFill>
                <a:srgbClr val="000000"/>
              </a:solidFill>
              <a:latin typeface="Roboto Condensed"/>
              <a:ea typeface="Roboto Condensed"/>
              <a:cs typeface="Roboto Condensed"/>
              <a:sym typeface="Roboto Condensed"/>
            </a:endParaRPr>
          </a:p>
          <a:p>
            <a:pPr indent="0" lvl="0" marL="0" rtl="0" algn="l">
              <a:spcBef>
                <a:spcPts val="1600"/>
              </a:spcBef>
              <a:spcAft>
                <a:spcPts val="1600"/>
              </a:spcAft>
              <a:buNone/>
            </a:pPr>
            <a:r>
              <a:t/>
            </a:r>
            <a:endParaRPr b="1">
              <a:solidFill>
                <a:srgbClr val="000000"/>
              </a:solidFill>
              <a:latin typeface="Roboto Condensed"/>
              <a:ea typeface="Roboto Condensed"/>
              <a:cs typeface="Roboto Condensed"/>
              <a:sym typeface="Roboto Condensed"/>
            </a:endParaRPr>
          </a:p>
        </p:txBody>
      </p:sp>
      <p:cxnSp>
        <p:nvCxnSpPr>
          <p:cNvPr id="767" name="Google Shape;767;p67"/>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768" name="Google Shape;768;p67"/>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769" name="Google Shape;769;p67"/>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sp>
        <p:nvSpPr>
          <p:cNvPr id="770" name="Google Shape;770;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Two</a:t>
            </a:r>
            <a:r>
              <a:rPr lang="en">
                <a:solidFill>
                  <a:srgbClr val="980000"/>
                </a:solidFill>
                <a:latin typeface="Roboto Condensed"/>
                <a:ea typeface="Roboto Condensed"/>
                <a:cs typeface="Roboto Condensed"/>
                <a:sym typeface="Roboto Condensed"/>
              </a:rPr>
              <a:t> Key Differences:</a:t>
            </a:r>
            <a:endParaRPr>
              <a:solidFill>
                <a:srgbClr val="980000"/>
              </a:solidFill>
              <a:latin typeface="Roboto Condensed"/>
              <a:ea typeface="Roboto Condensed"/>
              <a:cs typeface="Roboto Condensed"/>
              <a:sym typeface="Roboto Condensed"/>
            </a:endParaRPr>
          </a:p>
        </p:txBody>
      </p:sp>
      <p:cxnSp>
        <p:nvCxnSpPr>
          <p:cNvPr id="771" name="Google Shape;771;p67"/>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772" name="Google Shape;772;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68"/>
          <p:cNvSpPr txBox="1"/>
          <p:nvPr>
            <p:ph idx="1" type="body"/>
          </p:nvPr>
        </p:nvSpPr>
        <p:spPr>
          <a:xfrm>
            <a:off x="311700" y="1152475"/>
            <a:ext cx="5430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Condensed"/>
                <a:ea typeface="Roboto Condensed"/>
                <a:cs typeface="Roboto Condensed"/>
                <a:sym typeface="Roboto Condensed"/>
              </a:rPr>
              <a:t>The Regrasp</a:t>
            </a:r>
            <a:endParaRPr>
              <a:solidFill>
                <a:srgbClr val="000000"/>
              </a:solidFill>
              <a:latin typeface="Roboto Condensed"/>
              <a:ea typeface="Roboto Condensed"/>
              <a:cs typeface="Roboto Condensed"/>
              <a:sym typeface="Roboto Condensed"/>
            </a:endParaRPr>
          </a:p>
          <a:p>
            <a:pPr indent="-342900" lvl="0" marL="457200" rtl="0" algn="l">
              <a:spcBef>
                <a:spcPts val="1600"/>
              </a:spcBef>
              <a:spcAft>
                <a:spcPts val="0"/>
              </a:spcAft>
              <a:buClr>
                <a:srgbClr val="000000"/>
              </a:buClr>
              <a:buSzPts val="1800"/>
              <a:buFont typeface="Roboto Condensed Light"/>
              <a:buChar char="●"/>
            </a:pPr>
            <a:r>
              <a:rPr lang="en">
                <a:solidFill>
                  <a:srgbClr val="000000"/>
                </a:solidFill>
                <a:latin typeface="Roboto Condensed"/>
                <a:ea typeface="Roboto Condensed"/>
                <a:cs typeface="Roboto Condensed"/>
                <a:sym typeface="Roboto Condensed"/>
              </a:rPr>
              <a:t>Pick and Place</a:t>
            </a:r>
            <a:r>
              <a:rPr lang="en">
                <a:solidFill>
                  <a:srgbClr val="000000"/>
                </a:solidFill>
                <a:latin typeface="Roboto Condensed Light"/>
                <a:ea typeface="Roboto Condensed Light"/>
                <a:cs typeface="Roboto Condensed Light"/>
                <a:sym typeface="Roboto Condensed Light"/>
              </a:rPr>
              <a:t> → because the object is held rigidly, in order to regrasp, the object has to be put down and picked up with a new grasp</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Font typeface="Roboto Condensed Light"/>
              <a:buChar char="●"/>
            </a:pPr>
            <a:r>
              <a:rPr lang="en">
                <a:solidFill>
                  <a:srgbClr val="000000"/>
                </a:solidFill>
                <a:latin typeface="Roboto Condensed"/>
                <a:ea typeface="Roboto Condensed"/>
                <a:cs typeface="Roboto Condensed"/>
                <a:sym typeface="Roboto Condensed"/>
              </a:rPr>
              <a:t>In-Hand</a:t>
            </a:r>
            <a:r>
              <a:rPr lang="en">
                <a:solidFill>
                  <a:srgbClr val="000000"/>
                </a:solidFill>
                <a:latin typeface="Roboto Condensed Light"/>
                <a:ea typeface="Roboto Condensed Light"/>
                <a:cs typeface="Roboto Condensed Light"/>
                <a:sym typeface="Roboto Condensed Light"/>
              </a:rPr>
              <a:t> → Uses increased degrees of freedom to move object while maintaining fixed or rolling contact </a:t>
            </a:r>
            <a:endParaRPr>
              <a:solidFill>
                <a:srgbClr val="000000"/>
              </a:solidFill>
              <a:latin typeface="Roboto Condensed Light"/>
              <a:ea typeface="Roboto Condensed Light"/>
              <a:cs typeface="Roboto Condensed Light"/>
              <a:sym typeface="Roboto Condensed Light"/>
            </a:endParaRPr>
          </a:p>
        </p:txBody>
      </p:sp>
      <p:pic>
        <p:nvPicPr>
          <p:cNvPr descr="robot fail GIF" id="778" name="Google Shape;778;p68"/>
          <p:cNvPicPr preferRelativeResize="0"/>
          <p:nvPr/>
        </p:nvPicPr>
        <p:blipFill>
          <a:blip r:embed="rId3">
            <a:alphaModFix/>
          </a:blip>
          <a:stretch>
            <a:fillRect/>
          </a:stretch>
        </p:blipFill>
        <p:spPr>
          <a:xfrm>
            <a:off x="5990299" y="1104850"/>
            <a:ext cx="2837229" cy="1594525"/>
          </a:xfrm>
          <a:prstGeom prst="rect">
            <a:avLst/>
          </a:prstGeom>
          <a:noFill/>
          <a:ln>
            <a:noFill/>
          </a:ln>
        </p:spPr>
      </p:pic>
      <p:pic>
        <p:nvPicPr>
          <p:cNvPr descr="Animated GIF" id="779" name="Google Shape;779;p68"/>
          <p:cNvPicPr preferRelativeResize="0"/>
          <p:nvPr/>
        </p:nvPicPr>
        <p:blipFill>
          <a:blip r:embed="rId4">
            <a:alphaModFix/>
          </a:blip>
          <a:stretch>
            <a:fillRect/>
          </a:stretch>
        </p:blipFill>
        <p:spPr>
          <a:xfrm>
            <a:off x="5990299" y="2985366"/>
            <a:ext cx="2837250" cy="1594534"/>
          </a:xfrm>
          <a:prstGeom prst="rect">
            <a:avLst/>
          </a:prstGeom>
          <a:noFill/>
          <a:ln>
            <a:noFill/>
          </a:ln>
        </p:spPr>
      </p:pic>
      <p:cxnSp>
        <p:nvCxnSpPr>
          <p:cNvPr id="780" name="Google Shape;780;p6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781" name="Google Shape;781;p68"/>
          <p:cNvPicPr preferRelativeResize="0"/>
          <p:nvPr/>
        </p:nvPicPr>
        <p:blipFill>
          <a:blip r:embed="rId5">
            <a:alphaModFix/>
          </a:blip>
          <a:stretch>
            <a:fillRect/>
          </a:stretch>
        </p:blipFill>
        <p:spPr>
          <a:xfrm>
            <a:off x="235500" y="4678925"/>
            <a:ext cx="1077607" cy="393600"/>
          </a:xfrm>
          <a:prstGeom prst="rect">
            <a:avLst/>
          </a:prstGeom>
          <a:noFill/>
          <a:ln>
            <a:noFill/>
          </a:ln>
        </p:spPr>
      </p:pic>
      <p:sp>
        <p:nvSpPr>
          <p:cNvPr id="782" name="Google Shape;782;p68"/>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sp>
        <p:nvSpPr>
          <p:cNvPr id="783" name="Google Shape;783;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980000"/>
              </a:buClr>
              <a:buSzPts val="2800"/>
              <a:buFont typeface="Roboto Condensed"/>
              <a:buAutoNum type="arabicPeriod"/>
            </a:pPr>
            <a:r>
              <a:rPr lang="en">
                <a:solidFill>
                  <a:srgbClr val="980000"/>
                </a:solidFill>
                <a:latin typeface="Roboto Condensed"/>
                <a:ea typeface="Roboto Condensed"/>
                <a:cs typeface="Roboto Condensed"/>
                <a:sym typeface="Roboto Condensed"/>
              </a:rPr>
              <a:t>Defining Manipulation: Key </a:t>
            </a:r>
            <a:r>
              <a:rPr lang="en" u="sng">
                <a:solidFill>
                  <a:srgbClr val="980000"/>
                </a:solidFill>
                <a:latin typeface="Roboto Condensed"/>
                <a:ea typeface="Roboto Condensed"/>
                <a:cs typeface="Roboto Condensed"/>
                <a:sym typeface="Roboto Condensed"/>
              </a:rPr>
              <a:t>Challenge</a:t>
            </a:r>
            <a:endParaRPr u="sng">
              <a:solidFill>
                <a:srgbClr val="980000"/>
              </a:solidFill>
              <a:latin typeface="Roboto Condensed"/>
              <a:ea typeface="Roboto Condensed"/>
              <a:cs typeface="Roboto Condensed"/>
              <a:sym typeface="Roboto Condensed"/>
            </a:endParaRPr>
          </a:p>
        </p:txBody>
      </p:sp>
      <p:cxnSp>
        <p:nvCxnSpPr>
          <p:cNvPr id="784" name="Google Shape;784;p68"/>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785" name="Google Shape;785;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69"/>
          <p:cNvSpPr txBox="1"/>
          <p:nvPr>
            <p:ph idx="1" type="body"/>
          </p:nvPr>
        </p:nvSpPr>
        <p:spPr>
          <a:xfrm>
            <a:off x="311700" y="1152475"/>
            <a:ext cx="5993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Font typeface="Roboto Condensed Light"/>
              <a:buChar char="●"/>
            </a:pPr>
            <a:r>
              <a:rPr lang="en">
                <a:solidFill>
                  <a:srgbClr val="000000"/>
                </a:solidFill>
                <a:latin typeface="Roboto Condensed"/>
                <a:ea typeface="Roboto Condensed"/>
                <a:cs typeface="Roboto Condensed"/>
                <a:sym typeface="Roboto Condensed"/>
              </a:rPr>
              <a:t>The Google Paper</a:t>
            </a:r>
            <a:r>
              <a:rPr lang="en">
                <a:solidFill>
                  <a:srgbClr val="000000"/>
                </a:solidFill>
                <a:latin typeface="Roboto Condensed Light"/>
                <a:ea typeface="Roboto Condensed Light"/>
                <a:cs typeface="Roboto Condensed Light"/>
                <a:sym typeface="Roboto Condensed Light"/>
              </a:rPr>
              <a:t> → “Manipulation” = a single grasp/release per object</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Unstructured Pick-And-Place</a:t>
            </a:r>
            <a:endParaRPr>
              <a:solidFill>
                <a:srgbClr val="000000"/>
              </a:solidFill>
              <a:latin typeface="Roboto Condensed Light"/>
              <a:ea typeface="Roboto Condensed Light"/>
              <a:cs typeface="Roboto Condensed Light"/>
              <a:sym typeface="Roboto Condensed Light"/>
            </a:endParaRPr>
          </a:p>
          <a:p>
            <a:pPr indent="0" lvl="0" marL="91440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a:solidFill>
                <a:schemeClr val="dk1"/>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pic>
        <p:nvPicPr>
          <p:cNvPr descr="Image result for google robot arm" id="791" name="Google Shape;791;p69"/>
          <p:cNvPicPr preferRelativeResize="0"/>
          <p:nvPr/>
        </p:nvPicPr>
        <p:blipFill>
          <a:blip r:embed="rId3">
            <a:alphaModFix/>
          </a:blip>
          <a:stretch>
            <a:fillRect/>
          </a:stretch>
        </p:blipFill>
        <p:spPr>
          <a:xfrm>
            <a:off x="6381699" y="1283150"/>
            <a:ext cx="2450600" cy="1633775"/>
          </a:xfrm>
          <a:prstGeom prst="rect">
            <a:avLst/>
          </a:prstGeom>
          <a:noFill/>
          <a:ln>
            <a:noFill/>
          </a:ln>
        </p:spPr>
      </p:pic>
      <p:cxnSp>
        <p:nvCxnSpPr>
          <p:cNvPr id="792" name="Google Shape;792;p6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793" name="Google Shape;793;p69"/>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794" name="Google Shape;794;p69"/>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cxnSp>
        <p:nvCxnSpPr>
          <p:cNvPr id="795" name="Google Shape;795;p6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796" name="Google Shape;796;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7" name="Google Shape;797;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980000"/>
              </a:buClr>
              <a:buSzPts val="2800"/>
              <a:buFont typeface="Roboto Condensed"/>
              <a:buAutoNum type="arabicPeriod"/>
            </a:pPr>
            <a:r>
              <a:rPr lang="en">
                <a:solidFill>
                  <a:srgbClr val="980000"/>
                </a:solidFill>
                <a:latin typeface="Roboto Condensed"/>
                <a:ea typeface="Roboto Condensed"/>
                <a:cs typeface="Roboto Condensed"/>
                <a:sym typeface="Roboto Condensed"/>
              </a:rPr>
              <a:t>Defining Manipulation: Key </a:t>
            </a:r>
            <a:r>
              <a:rPr lang="en" u="sng">
                <a:solidFill>
                  <a:srgbClr val="980000"/>
                </a:solidFill>
                <a:latin typeface="Roboto Condensed"/>
                <a:ea typeface="Roboto Condensed"/>
                <a:cs typeface="Roboto Condensed"/>
                <a:sym typeface="Roboto Condensed"/>
              </a:rPr>
              <a:t>Difference</a:t>
            </a:r>
            <a:endParaRPr u="sng">
              <a:solidFill>
                <a:srgbClr val="980000"/>
              </a:solidFill>
              <a:latin typeface="Roboto Condensed"/>
              <a:ea typeface="Roboto Condensed"/>
              <a:cs typeface="Roboto Condensed"/>
              <a:sym typeface="Roboto Condense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sp>
        <p:nvSpPr>
          <p:cNvPr id="802" name="Google Shape;802;p70"/>
          <p:cNvSpPr txBox="1"/>
          <p:nvPr>
            <p:ph idx="1" type="body"/>
          </p:nvPr>
        </p:nvSpPr>
        <p:spPr>
          <a:xfrm>
            <a:off x="311700" y="1152475"/>
            <a:ext cx="5993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Font typeface="Roboto Condensed Light"/>
              <a:buChar char="●"/>
            </a:pPr>
            <a:r>
              <a:rPr lang="en">
                <a:solidFill>
                  <a:srgbClr val="000000"/>
                </a:solidFill>
                <a:latin typeface="Roboto Condensed"/>
                <a:ea typeface="Roboto Condensed"/>
                <a:cs typeface="Roboto Condensed"/>
                <a:sym typeface="Roboto Condensed"/>
              </a:rPr>
              <a:t>The Google Paper</a:t>
            </a:r>
            <a:r>
              <a:rPr lang="en">
                <a:solidFill>
                  <a:srgbClr val="000000"/>
                </a:solidFill>
                <a:latin typeface="Roboto Condensed Light"/>
                <a:ea typeface="Roboto Condensed Light"/>
                <a:cs typeface="Roboto Condensed Light"/>
                <a:sym typeface="Roboto Condensed Light"/>
              </a:rPr>
              <a:t> → “Manipulation” = a single grasp/release per object</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Unstructured Pick-And-Place</a:t>
            </a:r>
            <a:endParaRPr>
              <a:solidFill>
                <a:srgbClr val="000000"/>
              </a:solidFill>
              <a:latin typeface="Roboto Condensed Light"/>
              <a:ea typeface="Roboto Condensed Light"/>
              <a:cs typeface="Roboto Condensed Light"/>
              <a:sym typeface="Roboto Condensed Light"/>
            </a:endParaRPr>
          </a:p>
          <a:p>
            <a:pPr indent="0" lvl="0" marL="91440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chemeClr val="dk1"/>
              </a:buClr>
              <a:buSzPts val="1800"/>
              <a:buFont typeface="Roboto Condensed Light"/>
              <a:buChar char="●"/>
            </a:pPr>
            <a:r>
              <a:rPr lang="en">
                <a:solidFill>
                  <a:schemeClr val="dk1"/>
                </a:solidFill>
                <a:latin typeface="Roboto Condensed"/>
                <a:ea typeface="Roboto Condensed"/>
                <a:cs typeface="Roboto Condensed"/>
                <a:sym typeface="Roboto Condensed"/>
              </a:rPr>
              <a:t>The Open AI Paper</a:t>
            </a:r>
            <a:r>
              <a:rPr lang="en">
                <a:solidFill>
                  <a:schemeClr val="dk1"/>
                </a:solidFill>
                <a:latin typeface="Roboto Condensed Light"/>
                <a:ea typeface="Roboto Condensed Light"/>
                <a:cs typeface="Roboto Condensed Light"/>
                <a:sym typeface="Roboto Condensed Light"/>
              </a:rPr>
              <a:t> → “Manipulation” = changing grasps to rotate object</a:t>
            </a:r>
            <a:endParaRPr>
              <a:solidFill>
                <a:schemeClr val="dk1"/>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chemeClr val="dk1"/>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In-Hand Manipulation</a:t>
            </a:r>
            <a:endParaRPr>
              <a:solidFill>
                <a:schemeClr val="dk1"/>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pic>
        <p:nvPicPr>
          <p:cNvPr descr="Image result for google robot arm" id="803" name="Google Shape;803;p70"/>
          <p:cNvPicPr preferRelativeResize="0"/>
          <p:nvPr/>
        </p:nvPicPr>
        <p:blipFill>
          <a:blip r:embed="rId3">
            <a:alphaModFix/>
          </a:blip>
          <a:stretch>
            <a:fillRect/>
          </a:stretch>
        </p:blipFill>
        <p:spPr>
          <a:xfrm>
            <a:off x="6381699" y="1283150"/>
            <a:ext cx="2450600" cy="1633775"/>
          </a:xfrm>
          <a:prstGeom prst="rect">
            <a:avLst/>
          </a:prstGeom>
          <a:noFill/>
          <a:ln>
            <a:noFill/>
          </a:ln>
        </p:spPr>
      </p:pic>
      <p:cxnSp>
        <p:nvCxnSpPr>
          <p:cNvPr id="804" name="Google Shape;804;p7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805" name="Google Shape;805;p70"/>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806" name="Google Shape;806;p70"/>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cxnSp>
        <p:nvCxnSpPr>
          <p:cNvPr id="807" name="Google Shape;807;p70"/>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808" name="Google Shape;808;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9" name="Google Shape;80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Clr>
                <a:srgbClr val="980000"/>
              </a:buClr>
              <a:buSzPts val="2800"/>
              <a:buFont typeface="Roboto Condensed"/>
              <a:buAutoNum type="arabicPeriod"/>
            </a:pPr>
            <a:r>
              <a:rPr lang="en">
                <a:solidFill>
                  <a:srgbClr val="980000"/>
                </a:solidFill>
                <a:latin typeface="Roboto Condensed"/>
                <a:ea typeface="Roboto Condensed"/>
                <a:cs typeface="Roboto Condensed"/>
                <a:sym typeface="Roboto Condensed"/>
              </a:rPr>
              <a:t>Defining Manipulation: Key </a:t>
            </a:r>
            <a:r>
              <a:rPr lang="en" u="sng">
                <a:solidFill>
                  <a:srgbClr val="980000"/>
                </a:solidFill>
                <a:latin typeface="Roboto Condensed"/>
                <a:ea typeface="Roboto Condensed"/>
                <a:cs typeface="Roboto Condensed"/>
                <a:sym typeface="Roboto Condensed"/>
              </a:rPr>
              <a:t>Difference</a:t>
            </a:r>
            <a:endParaRPr u="sng">
              <a:solidFill>
                <a:srgbClr val="980000"/>
              </a:solidFill>
              <a:latin typeface="Roboto Condensed"/>
              <a:ea typeface="Roboto Condensed"/>
              <a:cs typeface="Roboto Condensed"/>
              <a:sym typeface="Roboto Condensed"/>
            </a:endParaRPr>
          </a:p>
        </p:txBody>
      </p:sp>
      <p:pic>
        <p:nvPicPr>
          <p:cNvPr id="810" name="Google Shape;810;p70"/>
          <p:cNvPicPr preferRelativeResize="0"/>
          <p:nvPr/>
        </p:nvPicPr>
        <p:blipFill rotWithShape="1">
          <a:blip r:embed="rId5">
            <a:alphaModFix/>
          </a:blip>
          <a:srcRect b="28669" l="0" r="66718" t="2378"/>
          <a:stretch/>
        </p:blipFill>
        <p:spPr>
          <a:xfrm>
            <a:off x="6317200" y="2970475"/>
            <a:ext cx="2649950" cy="15532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71"/>
          <p:cNvSpPr txBox="1"/>
          <p:nvPr>
            <p:ph idx="1" type="body"/>
          </p:nvPr>
        </p:nvSpPr>
        <p:spPr>
          <a:xfrm>
            <a:off x="311700" y="1152475"/>
            <a:ext cx="522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Condensed Light"/>
                <a:ea typeface="Roboto Condensed Light"/>
                <a:cs typeface="Roboto Condensed Light"/>
                <a:sym typeface="Roboto Condensed Light"/>
              </a:rPr>
              <a:t>The </a:t>
            </a:r>
            <a:r>
              <a:rPr b="1" lang="en">
                <a:solidFill>
                  <a:srgbClr val="000000"/>
                </a:solidFill>
                <a:latin typeface="Roboto Condensed"/>
                <a:ea typeface="Roboto Condensed"/>
                <a:cs typeface="Roboto Condensed"/>
                <a:sym typeface="Roboto Condensed"/>
              </a:rPr>
              <a:t>Sim-to-Real Transfer</a:t>
            </a:r>
            <a:r>
              <a:rPr lang="en">
                <a:solidFill>
                  <a:srgbClr val="000000"/>
                </a:solidFill>
                <a:latin typeface="Roboto Condensed Light"/>
                <a:ea typeface="Roboto Condensed Light"/>
                <a:cs typeface="Roboto Condensed Light"/>
                <a:sym typeface="Roboto Condensed Light"/>
              </a:rPr>
              <a:t> is a key consideration in deciding how robot will be trained</a:t>
            </a:r>
            <a:endParaRPr>
              <a:solidFill>
                <a:srgbClr val="00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a:ea typeface="Roboto Condensed"/>
                <a:cs typeface="Roboto Condensed"/>
                <a:sym typeface="Roboto Condensed"/>
              </a:rPr>
              <a:t>Training on Simulation → </a:t>
            </a:r>
            <a:r>
              <a:rPr lang="en">
                <a:solidFill>
                  <a:srgbClr val="D9D9D9"/>
                </a:solidFill>
                <a:latin typeface="Roboto Thin"/>
                <a:ea typeface="Roboto Thin"/>
                <a:cs typeface="Roboto Thin"/>
                <a:sym typeface="Roboto Thin"/>
              </a:rPr>
              <a:t>“Reality gap”, </a:t>
            </a:r>
            <a:r>
              <a:rPr b="1" lang="en">
                <a:solidFill>
                  <a:srgbClr val="D9D9D9"/>
                </a:solidFill>
                <a:latin typeface="Roboto"/>
                <a:ea typeface="Roboto"/>
                <a:cs typeface="Roboto"/>
                <a:sym typeface="Roboto"/>
              </a:rPr>
              <a:t>BUT</a:t>
            </a:r>
            <a:r>
              <a:rPr lang="en">
                <a:solidFill>
                  <a:srgbClr val="D9D9D9"/>
                </a:solidFill>
                <a:latin typeface="Roboto Thin"/>
                <a:ea typeface="Roboto Thin"/>
                <a:cs typeface="Roboto Thin"/>
                <a:sym typeface="Roboto Thin"/>
              </a:rPr>
              <a:t> allows massive amounts of training in limited time</a:t>
            </a:r>
            <a:endParaRPr>
              <a:solidFill>
                <a:srgbClr val="D9D9D9"/>
              </a:solidFill>
              <a:latin typeface="Roboto Thin"/>
              <a:ea typeface="Roboto Thin"/>
              <a:cs typeface="Roboto Thin"/>
              <a:sym typeface="Roboto Thin"/>
            </a:endParaRPr>
          </a:p>
          <a:p>
            <a:pPr indent="0" lvl="0" marL="457200" rtl="0" algn="l">
              <a:spcBef>
                <a:spcPts val="0"/>
              </a:spcBef>
              <a:spcAft>
                <a:spcPts val="0"/>
              </a:spcAft>
              <a:buNone/>
            </a:pPr>
            <a:r>
              <a:t/>
            </a:r>
            <a:endParaRPr sz="1000">
              <a:solidFill>
                <a:srgbClr val="D9D9D9"/>
              </a:solidFill>
              <a:latin typeface="Roboto Thin"/>
              <a:ea typeface="Roboto Thin"/>
              <a:cs typeface="Roboto Thin"/>
              <a:sym typeface="Roboto Thin"/>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Training on Robot → </a:t>
            </a:r>
            <a:r>
              <a:rPr lang="en">
                <a:solidFill>
                  <a:srgbClr val="D9D9D9"/>
                </a:solidFill>
                <a:latin typeface="Roboto Thin"/>
                <a:ea typeface="Roboto Thin"/>
                <a:cs typeface="Roboto Thin"/>
                <a:sym typeface="Roboto Thin"/>
              </a:rPr>
              <a:t>No “Reality gap”, </a:t>
            </a:r>
            <a:r>
              <a:rPr b="1" lang="en">
                <a:solidFill>
                  <a:srgbClr val="D9D9D9"/>
                </a:solidFill>
                <a:latin typeface="Roboto"/>
                <a:ea typeface="Roboto"/>
                <a:cs typeface="Roboto"/>
                <a:sym typeface="Roboto"/>
              </a:rPr>
              <a:t>BUT</a:t>
            </a:r>
            <a:r>
              <a:rPr lang="en">
                <a:solidFill>
                  <a:srgbClr val="D9D9D9"/>
                </a:solidFill>
                <a:latin typeface="Roboto Thin"/>
                <a:ea typeface="Roboto Thin"/>
                <a:cs typeface="Roboto Thin"/>
                <a:sym typeface="Roboto Thin"/>
              </a:rPr>
              <a:t> requires lots of time and expensive robotics hardware</a:t>
            </a:r>
            <a:endParaRPr>
              <a:solidFill>
                <a:srgbClr val="D9D9D9"/>
              </a:solidFill>
              <a:latin typeface="Roboto Thin"/>
              <a:ea typeface="Roboto Thin"/>
              <a:cs typeface="Roboto Thin"/>
              <a:sym typeface="Roboto Thin"/>
            </a:endParaRPr>
          </a:p>
          <a:p>
            <a:pPr indent="0" lvl="0" marL="0" rtl="0" algn="l">
              <a:spcBef>
                <a:spcPts val="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cxnSp>
        <p:nvCxnSpPr>
          <p:cNvPr id="816" name="Google Shape;816;p7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817" name="Google Shape;817;p71"/>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818" name="Google Shape;818;p71"/>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cxnSp>
        <p:nvCxnSpPr>
          <p:cNvPr id="819" name="Google Shape;819;p71"/>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820" name="Google Shape;820;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1" name="Google Shape;82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2. 	Training Method: Key </a:t>
            </a:r>
            <a:r>
              <a:rPr lang="en" u="sng">
                <a:solidFill>
                  <a:srgbClr val="980000"/>
                </a:solidFill>
                <a:latin typeface="Roboto Condensed"/>
                <a:ea typeface="Roboto Condensed"/>
                <a:cs typeface="Roboto Condensed"/>
                <a:sym typeface="Roboto Condensed"/>
              </a:rPr>
              <a:t>Challenge</a:t>
            </a:r>
            <a:endParaRPr u="sng">
              <a:solidFill>
                <a:srgbClr val="980000"/>
              </a:solidFill>
              <a:latin typeface="Roboto Condensed"/>
              <a:ea typeface="Roboto Condensed"/>
              <a:cs typeface="Roboto Condensed"/>
              <a:sym typeface="Roboto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The Robot Grasping Problem</a:t>
            </a:r>
            <a:endParaRPr>
              <a:solidFill>
                <a:srgbClr val="980000"/>
              </a:solidFill>
              <a:latin typeface="Roboto Condensed"/>
              <a:ea typeface="Roboto Condensed"/>
              <a:cs typeface="Roboto Condensed"/>
              <a:sym typeface="Roboto Condensed"/>
            </a:endParaRPr>
          </a:p>
        </p:txBody>
      </p:sp>
      <p:sp>
        <p:nvSpPr>
          <p:cNvPr id="98" name="Google Shape;98;p18"/>
          <p:cNvSpPr txBox="1"/>
          <p:nvPr>
            <p:ph idx="1" type="body"/>
          </p:nvPr>
        </p:nvSpPr>
        <p:spPr>
          <a:xfrm>
            <a:off x="311700" y="1152475"/>
            <a:ext cx="5694000" cy="348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Why is this so hard? </a:t>
            </a:r>
            <a:r>
              <a:rPr lang="en">
                <a:solidFill>
                  <a:srgbClr val="000000"/>
                </a:solidFill>
                <a:latin typeface="Roboto Condensed"/>
                <a:ea typeface="Roboto Condensed"/>
                <a:cs typeface="Roboto Condensed"/>
                <a:sym typeface="Roboto Condensed"/>
              </a:rPr>
              <a:t>Huge control space!</a:t>
            </a:r>
            <a:endParaRPr>
              <a:solidFill>
                <a:srgbClr val="000000"/>
              </a:solidFill>
              <a:latin typeface="Roboto Condensed"/>
              <a:ea typeface="Roboto Condensed"/>
              <a:cs typeface="Roboto Condensed"/>
              <a:sym typeface="Roboto Condensed"/>
            </a:endParaRPr>
          </a:p>
          <a:p>
            <a:pPr indent="0" lvl="0" marL="457200" rtl="0" algn="l">
              <a:spcBef>
                <a:spcPts val="160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l">
              <a:spcBef>
                <a:spcPts val="160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The problem is easy to state, hard to get right:</a:t>
            </a:r>
            <a:endParaRPr>
              <a:solidFill>
                <a:srgbClr val="D9D9D9"/>
              </a:solidFill>
              <a:latin typeface="Roboto Condensed Light"/>
              <a:ea typeface="Roboto Condensed Light"/>
              <a:cs typeface="Roboto Condensed Light"/>
              <a:sym typeface="Roboto Condensed Light"/>
            </a:endParaRPr>
          </a:p>
          <a:p>
            <a:pPr indent="0" lvl="0" marL="914400" rtl="0" algn="l">
              <a:spcBef>
                <a:spcPts val="1600"/>
              </a:spcBef>
              <a:spcAft>
                <a:spcPts val="0"/>
              </a:spcAft>
              <a:buNone/>
            </a:pPr>
            <a:r>
              <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We are still very far from robots that can perform even routine household dexterous tasks, e.g. laundry folding</a:t>
            </a:r>
            <a:endParaRPr>
              <a:solidFill>
                <a:srgbClr val="D9D9D9"/>
              </a:solidFill>
              <a:latin typeface="Roboto Condensed Light"/>
              <a:ea typeface="Roboto Condensed Light"/>
              <a:cs typeface="Roboto Condensed Light"/>
              <a:sym typeface="Roboto Condensed Light"/>
            </a:endParaRPr>
          </a:p>
        </p:txBody>
      </p:sp>
      <p:sp>
        <p:nvSpPr>
          <p:cNvPr id="99" name="Google Shape;99;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00" name="Google Shape;100;p18"/>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01" name="Google Shape;101;p1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02" name="Google Shape;102;p18"/>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03" name="Google Shape;103;p18"/>
          <p:cNvPicPr preferRelativeResize="0"/>
          <p:nvPr/>
        </p:nvPicPr>
        <p:blipFill>
          <a:blip r:embed="rId3">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72"/>
          <p:cNvSpPr txBox="1"/>
          <p:nvPr>
            <p:ph idx="1" type="body"/>
          </p:nvPr>
        </p:nvSpPr>
        <p:spPr>
          <a:xfrm>
            <a:off x="311700" y="1152475"/>
            <a:ext cx="522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Condensed Light"/>
                <a:ea typeface="Roboto Condensed Light"/>
                <a:cs typeface="Roboto Condensed Light"/>
                <a:sym typeface="Roboto Condensed Light"/>
              </a:rPr>
              <a:t>The </a:t>
            </a:r>
            <a:r>
              <a:rPr b="1" lang="en">
                <a:solidFill>
                  <a:srgbClr val="000000"/>
                </a:solidFill>
                <a:latin typeface="Roboto Condensed"/>
                <a:ea typeface="Roboto Condensed"/>
                <a:cs typeface="Roboto Condensed"/>
                <a:sym typeface="Roboto Condensed"/>
              </a:rPr>
              <a:t>Sim-to-Real Transfer</a:t>
            </a:r>
            <a:r>
              <a:rPr lang="en">
                <a:solidFill>
                  <a:srgbClr val="000000"/>
                </a:solidFill>
                <a:latin typeface="Roboto Condensed Light"/>
                <a:ea typeface="Roboto Condensed Light"/>
                <a:cs typeface="Roboto Condensed Light"/>
                <a:sym typeface="Roboto Condensed Light"/>
              </a:rPr>
              <a:t> is a key consideration in deciding how robot will be trained</a:t>
            </a:r>
            <a:endParaRPr>
              <a:solidFill>
                <a:srgbClr val="00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a:ea typeface="Roboto Condensed"/>
                <a:cs typeface="Roboto Condensed"/>
                <a:sym typeface="Roboto Condensed"/>
              </a:rPr>
              <a:t>Training on Simulation → </a:t>
            </a:r>
            <a:r>
              <a:rPr lang="en">
                <a:solidFill>
                  <a:srgbClr val="000000"/>
                </a:solidFill>
                <a:latin typeface="Roboto Thin"/>
                <a:ea typeface="Roboto Thin"/>
                <a:cs typeface="Roboto Thin"/>
                <a:sym typeface="Roboto Thin"/>
              </a:rPr>
              <a:t>“Reality gap”, </a:t>
            </a:r>
            <a:r>
              <a:rPr b="1" lang="en">
                <a:solidFill>
                  <a:srgbClr val="000000"/>
                </a:solidFill>
                <a:latin typeface="Roboto"/>
                <a:ea typeface="Roboto"/>
                <a:cs typeface="Roboto"/>
                <a:sym typeface="Roboto"/>
              </a:rPr>
              <a:t>BUT</a:t>
            </a:r>
            <a:r>
              <a:rPr lang="en">
                <a:solidFill>
                  <a:srgbClr val="000000"/>
                </a:solidFill>
                <a:latin typeface="Roboto Thin"/>
                <a:ea typeface="Roboto Thin"/>
                <a:cs typeface="Roboto Thin"/>
                <a:sym typeface="Roboto Thin"/>
              </a:rPr>
              <a:t> allows massive amounts of training in limited time</a:t>
            </a:r>
            <a:endParaRPr>
              <a:solidFill>
                <a:srgbClr val="000000"/>
              </a:solidFill>
              <a:latin typeface="Roboto Thin"/>
              <a:ea typeface="Roboto Thin"/>
              <a:cs typeface="Roboto Thin"/>
              <a:sym typeface="Roboto Thin"/>
            </a:endParaRPr>
          </a:p>
          <a:p>
            <a:pPr indent="0" lvl="0" marL="457200" rtl="0" algn="l">
              <a:spcBef>
                <a:spcPts val="0"/>
              </a:spcBef>
              <a:spcAft>
                <a:spcPts val="0"/>
              </a:spcAft>
              <a:buNone/>
            </a:pPr>
            <a:r>
              <a:t/>
            </a:r>
            <a:endParaRPr sz="1000">
              <a:solidFill>
                <a:srgbClr val="000000"/>
              </a:solidFill>
              <a:latin typeface="Roboto Thin"/>
              <a:ea typeface="Roboto Thin"/>
              <a:cs typeface="Roboto Thin"/>
              <a:sym typeface="Roboto Thin"/>
            </a:endParaRPr>
          </a:p>
          <a:p>
            <a:pPr indent="-342900" lvl="0" marL="457200" rtl="0" algn="l">
              <a:spcBef>
                <a:spcPts val="0"/>
              </a:spcBef>
              <a:spcAft>
                <a:spcPts val="0"/>
              </a:spcAft>
              <a:buClr>
                <a:srgbClr val="D9D9D9"/>
              </a:buClr>
              <a:buSzPts val="1800"/>
              <a:buFont typeface="Roboto Condensed"/>
              <a:buChar char="●"/>
            </a:pPr>
            <a:r>
              <a:rPr lang="en">
                <a:solidFill>
                  <a:srgbClr val="D9D9D9"/>
                </a:solidFill>
                <a:latin typeface="Roboto Condensed"/>
                <a:ea typeface="Roboto Condensed"/>
                <a:cs typeface="Roboto Condensed"/>
                <a:sym typeface="Roboto Condensed"/>
              </a:rPr>
              <a:t>Training on Robot → </a:t>
            </a:r>
            <a:r>
              <a:rPr lang="en">
                <a:solidFill>
                  <a:srgbClr val="D9D9D9"/>
                </a:solidFill>
                <a:latin typeface="Roboto Thin"/>
                <a:ea typeface="Roboto Thin"/>
                <a:cs typeface="Roboto Thin"/>
                <a:sym typeface="Roboto Thin"/>
              </a:rPr>
              <a:t>No “Reality gap”, </a:t>
            </a:r>
            <a:r>
              <a:rPr b="1" lang="en">
                <a:solidFill>
                  <a:srgbClr val="D9D9D9"/>
                </a:solidFill>
                <a:latin typeface="Roboto"/>
                <a:ea typeface="Roboto"/>
                <a:cs typeface="Roboto"/>
                <a:sym typeface="Roboto"/>
              </a:rPr>
              <a:t>BUT</a:t>
            </a:r>
            <a:r>
              <a:rPr lang="en">
                <a:solidFill>
                  <a:srgbClr val="D9D9D9"/>
                </a:solidFill>
                <a:latin typeface="Roboto Thin"/>
                <a:ea typeface="Roboto Thin"/>
                <a:cs typeface="Roboto Thin"/>
                <a:sym typeface="Roboto Thin"/>
              </a:rPr>
              <a:t> requires lots of time and expensive robotics hardware</a:t>
            </a:r>
            <a:endParaRPr>
              <a:solidFill>
                <a:srgbClr val="D9D9D9"/>
              </a:solidFill>
              <a:latin typeface="Roboto Thin"/>
              <a:ea typeface="Roboto Thin"/>
              <a:cs typeface="Roboto Thin"/>
              <a:sym typeface="Roboto Thin"/>
            </a:endParaRPr>
          </a:p>
          <a:p>
            <a:pPr indent="0" lvl="0" marL="0" rtl="0" algn="l">
              <a:spcBef>
                <a:spcPts val="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cxnSp>
        <p:nvCxnSpPr>
          <p:cNvPr id="827" name="Google Shape;827;p7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828" name="Google Shape;828;p72"/>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829" name="Google Shape;829;p72"/>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cxnSp>
        <p:nvCxnSpPr>
          <p:cNvPr id="830" name="Google Shape;830;p72"/>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831" name="Google Shape;831;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2" name="Google Shape;832;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2. 	Training Method: Key </a:t>
            </a:r>
            <a:r>
              <a:rPr lang="en" u="sng">
                <a:solidFill>
                  <a:srgbClr val="980000"/>
                </a:solidFill>
                <a:latin typeface="Roboto Condensed"/>
                <a:ea typeface="Roboto Condensed"/>
                <a:cs typeface="Roboto Condensed"/>
                <a:sym typeface="Roboto Condensed"/>
              </a:rPr>
              <a:t>Challenge</a:t>
            </a:r>
            <a:endParaRPr u="sng">
              <a:solidFill>
                <a:srgbClr val="980000"/>
              </a:solidFill>
              <a:latin typeface="Roboto Condensed"/>
              <a:ea typeface="Roboto Condensed"/>
              <a:cs typeface="Roboto Condensed"/>
              <a:sym typeface="Roboto Condensed"/>
            </a:endParaRPr>
          </a:p>
        </p:txBody>
      </p:sp>
      <p:pic>
        <p:nvPicPr>
          <p:cNvPr descr="Animated GIF" id="833" name="Google Shape;833;p72"/>
          <p:cNvPicPr preferRelativeResize="0"/>
          <p:nvPr/>
        </p:nvPicPr>
        <p:blipFill>
          <a:blip r:embed="rId4">
            <a:alphaModFix/>
          </a:blip>
          <a:stretch>
            <a:fillRect/>
          </a:stretch>
        </p:blipFill>
        <p:spPr>
          <a:xfrm>
            <a:off x="6127317" y="1130600"/>
            <a:ext cx="2203450" cy="325432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7" name="Shape 837"/>
        <p:cNvGrpSpPr/>
        <p:nvPr/>
      </p:nvGrpSpPr>
      <p:grpSpPr>
        <a:xfrm>
          <a:off x="0" y="0"/>
          <a:ext cx="0" cy="0"/>
          <a:chOff x="0" y="0"/>
          <a:chExt cx="0" cy="0"/>
        </a:xfrm>
      </p:grpSpPr>
      <p:sp>
        <p:nvSpPr>
          <p:cNvPr id="838" name="Google Shape;838;p73"/>
          <p:cNvSpPr txBox="1"/>
          <p:nvPr>
            <p:ph idx="1" type="body"/>
          </p:nvPr>
        </p:nvSpPr>
        <p:spPr>
          <a:xfrm>
            <a:off x="311700" y="1152475"/>
            <a:ext cx="5228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latin typeface="Roboto Condensed Light"/>
                <a:ea typeface="Roboto Condensed Light"/>
                <a:cs typeface="Roboto Condensed Light"/>
                <a:sym typeface="Roboto Condensed Light"/>
              </a:rPr>
              <a:t>The </a:t>
            </a:r>
            <a:r>
              <a:rPr b="1" lang="en">
                <a:solidFill>
                  <a:srgbClr val="000000"/>
                </a:solidFill>
                <a:latin typeface="Roboto Condensed"/>
                <a:ea typeface="Roboto Condensed"/>
                <a:cs typeface="Roboto Condensed"/>
                <a:sym typeface="Roboto Condensed"/>
              </a:rPr>
              <a:t>Sim-to-Real Transfer</a:t>
            </a:r>
            <a:r>
              <a:rPr lang="en">
                <a:solidFill>
                  <a:srgbClr val="000000"/>
                </a:solidFill>
                <a:latin typeface="Roboto Condensed Light"/>
                <a:ea typeface="Roboto Condensed Light"/>
                <a:cs typeface="Roboto Condensed Light"/>
                <a:sym typeface="Roboto Condensed Light"/>
              </a:rPr>
              <a:t> is a key consideration in deciding how robot will be trained</a:t>
            </a:r>
            <a:endParaRPr>
              <a:solidFill>
                <a:srgbClr val="00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a:ea typeface="Roboto Condensed"/>
                <a:cs typeface="Roboto Condensed"/>
                <a:sym typeface="Roboto Condensed"/>
              </a:rPr>
              <a:t>Training on Simulation → </a:t>
            </a:r>
            <a:r>
              <a:rPr lang="en">
                <a:solidFill>
                  <a:srgbClr val="000000"/>
                </a:solidFill>
                <a:latin typeface="Roboto Condensed Light"/>
                <a:ea typeface="Roboto Condensed Light"/>
                <a:cs typeface="Roboto Condensed Light"/>
                <a:sym typeface="Roboto Condensed Light"/>
              </a:rPr>
              <a:t>“Reality gap”, </a:t>
            </a:r>
            <a:r>
              <a:rPr lang="en">
                <a:solidFill>
                  <a:srgbClr val="000000"/>
                </a:solidFill>
                <a:latin typeface="Roboto Condensed"/>
                <a:ea typeface="Roboto Condensed"/>
                <a:cs typeface="Roboto Condensed"/>
                <a:sym typeface="Roboto Condensed"/>
              </a:rPr>
              <a:t>BUT</a:t>
            </a:r>
            <a:r>
              <a:rPr lang="en">
                <a:solidFill>
                  <a:srgbClr val="000000"/>
                </a:solidFill>
                <a:latin typeface="Roboto Condensed Light"/>
                <a:ea typeface="Roboto Condensed Light"/>
                <a:cs typeface="Roboto Condensed Light"/>
                <a:sym typeface="Roboto Condensed Light"/>
              </a:rPr>
              <a:t> allows massive amounts of training in limited time</a:t>
            </a:r>
            <a:endParaRPr>
              <a:solidFill>
                <a:srgbClr val="000000"/>
              </a:solidFill>
              <a:latin typeface="Roboto Condensed Light"/>
              <a:ea typeface="Roboto Condensed Light"/>
              <a:cs typeface="Roboto Condensed Light"/>
              <a:sym typeface="Roboto Condensed Light"/>
            </a:endParaRPr>
          </a:p>
          <a:p>
            <a:pPr indent="0" lvl="0" marL="457200" rtl="0" algn="l">
              <a:spcBef>
                <a:spcPts val="0"/>
              </a:spcBef>
              <a:spcAft>
                <a:spcPts val="0"/>
              </a:spcAft>
              <a:buNone/>
            </a:pPr>
            <a:r>
              <a:t/>
            </a:r>
            <a:endParaRPr sz="1000">
              <a:solidFill>
                <a:srgbClr val="000000"/>
              </a:solidFill>
              <a:latin typeface="Roboto Thin"/>
              <a:ea typeface="Roboto Thin"/>
              <a:cs typeface="Roboto Thin"/>
              <a:sym typeface="Roboto Thin"/>
            </a:endParaRPr>
          </a:p>
          <a:p>
            <a:pPr indent="-342900" lvl="0" marL="457200" rtl="0" algn="l">
              <a:spcBef>
                <a:spcPts val="0"/>
              </a:spcBef>
              <a:spcAft>
                <a:spcPts val="0"/>
              </a:spcAft>
              <a:buClr>
                <a:srgbClr val="000000"/>
              </a:buClr>
              <a:buSzPts val="1800"/>
              <a:buFont typeface="Roboto Condensed"/>
              <a:buChar char="●"/>
            </a:pPr>
            <a:r>
              <a:rPr lang="en">
                <a:solidFill>
                  <a:srgbClr val="000000"/>
                </a:solidFill>
                <a:latin typeface="Roboto Condensed"/>
                <a:ea typeface="Roboto Condensed"/>
                <a:cs typeface="Roboto Condensed"/>
                <a:sym typeface="Roboto Condensed"/>
              </a:rPr>
              <a:t>Training on Robot → </a:t>
            </a:r>
            <a:r>
              <a:rPr lang="en">
                <a:solidFill>
                  <a:srgbClr val="000000"/>
                </a:solidFill>
                <a:latin typeface="Roboto Condensed Light"/>
                <a:ea typeface="Roboto Condensed Light"/>
                <a:cs typeface="Roboto Condensed Light"/>
                <a:sym typeface="Roboto Condensed Light"/>
              </a:rPr>
              <a:t>No “Reality gap”, </a:t>
            </a:r>
            <a:r>
              <a:rPr lang="en">
                <a:solidFill>
                  <a:srgbClr val="000000"/>
                </a:solidFill>
                <a:latin typeface="Roboto Condensed"/>
                <a:ea typeface="Roboto Condensed"/>
                <a:cs typeface="Roboto Condensed"/>
                <a:sym typeface="Roboto Condensed"/>
              </a:rPr>
              <a:t>BUT</a:t>
            </a:r>
            <a:r>
              <a:rPr lang="en">
                <a:solidFill>
                  <a:srgbClr val="000000"/>
                </a:solidFill>
                <a:latin typeface="Roboto Condensed Light"/>
                <a:ea typeface="Roboto Condensed Light"/>
                <a:cs typeface="Roboto Condensed Light"/>
                <a:sym typeface="Roboto Condensed Light"/>
              </a:rPr>
              <a:t> requires lots of time and expensive robotics hardware</a:t>
            </a:r>
            <a:endParaRPr>
              <a:solidFill>
                <a:srgbClr val="000000"/>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cxnSp>
        <p:nvCxnSpPr>
          <p:cNvPr id="839" name="Google Shape;839;p7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840" name="Google Shape;840;p73"/>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841" name="Google Shape;841;p73"/>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cxnSp>
        <p:nvCxnSpPr>
          <p:cNvPr id="842" name="Google Shape;842;p73"/>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843" name="Google Shape;843;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44" name="Google Shape;84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2. 	Training Method: Key </a:t>
            </a:r>
            <a:r>
              <a:rPr lang="en" u="sng">
                <a:solidFill>
                  <a:srgbClr val="980000"/>
                </a:solidFill>
                <a:latin typeface="Roboto Condensed"/>
                <a:ea typeface="Roboto Condensed"/>
                <a:cs typeface="Roboto Condensed"/>
                <a:sym typeface="Roboto Condensed"/>
              </a:rPr>
              <a:t>Challenge</a:t>
            </a:r>
            <a:endParaRPr u="sng">
              <a:solidFill>
                <a:srgbClr val="980000"/>
              </a:solidFill>
              <a:latin typeface="Roboto Condensed"/>
              <a:ea typeface="Roboto Condensed"/>
              <a:cs typeface="Roboto Condensed"/>
              <a:sym typeface="Roboto Condensed"/>
            </a:endParaRPr>
          </a:p>
        </p:txBody>
      </p:sp>
      <p:pic>
        <p:nvPicPr>
          <p:cNvPr descr="clock GIF" id="845" name="Google Shape;845;p73"/>
          <p:cNvPicPr preferRelativeResize="0"/>
          <p:nvPr/>
        </p:nvPicPr>
        <p:blipFill>
          <a:blip r:embed="rId4">
            <a:alphaModFix/>
          </a:blip>
          <a:stretch>
            <a:fillRect/>
          </a:stretch>
        </p:blipFill>
        <p:spPr>
          <a:xfrm>
            <a:off x="6812587" y="3203212"/>
            <a:ext cx="1709475" cy="1139625"/>
          </a:xfrm>
          <a:prstGeom prst="rect">
            <a:avLst/>
          </a:prstGeom>
          <a:noFill/>
          <a:ln>
            <a:noFill/>
          </a:ln>
        </p:spPr>
      </p:pic>
      <p:pic>
        <p:nvPicPr>
          <p:cNvPr descr="Animated GIF" id="846" name="Google Shape;846;p73"/>
          <p:cNvPicPr preferRelativeResize="0"/>
          <p:nvPr/>
        </p:nvPicPr>
        <p:blipFill>
          <a:blip r:embed="rId5">
            <a:alphaModFix/>
          </a:blip>
          <a:stretch>
            <a:fillRect/>
          </a:stretch>
        </p:blipFill>
        <p:spPr>
          <a:xfrm>
            <a:off x="7003863" y="1130600"/>
            <a:ext cx="1326925" cy="1959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74"/>
          <p:cNvSpPr txBox="1"/>
          <p:nvPr>
            <p:ph idx="1" type="body"/>
          </p:nvPr>
        </p:nvSpPr>
        <p:spPr>
          <a:xfrm>
            <a:off x="311700" y="1152475"/>
            <a:ext cx="4635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oboto Condensed Light"/>
              <a:buChar char="●"/>
            </a:pPr>
            <a:r>
              <a:rPr lang="en">
                <a:solidFill>
                  <a:schemeClr val="dk1"/>
                </a:solidFill>
                <a:latin typeface="Roboto Condensed"/>
                <a:ea typeface="Roboto Condensed"/>
                <a:cs typeface="Roboto Condensed"/>
                <a:sym typeface="Roboto Condensed"/>
              </a:rPr>
              <a:t>The Google Paper</a:t>
            </a:r>
            <a:r>
              <a:rPr lang="en">
                <a:solidFill>
                  <a:schemeClr val="dk1"/>
                </a:solidFill>
                <a:latin typeface="Roboto Condensed Light"/>
                <a:ea typeface="Roboto Condensed Light"/>
                <a:cs typeface="Roboto Condensed Light"/>
                <a:sym typeface="Roboto Condensed Light"/>
              </a:rPr>
              <a:t> → </a:t>
            </a:r>
            <a:r>
              <a:rPr lang="en" sz="1400">
                <a:solidFill>
                  <a:schemeClr val="dk1"/>
                </a:solidFill>
                <a:latin typeface="Roboto Condensed Light"/>
                <a:ea typeface="Roboto Condensed Light"/>
                <a:cs typeface="Roboto Condensed Light"/>
                <a:sym typeface="Roboto Condensed Light"/>
              </a:rPr>
              <a:t>Trained exclusively on data from 800,000 grasping attempts in the real world</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sz="1400">
              <a:solidFill>
                <a:srgbClr val="D9D9D9"/>
              </a:solidFill>
              <a:latin typeface="Roboto Condensed Light"/>
              <a:ea typeface="Roboto Condensed Light"/>
              <a:cs typeface="Roboto Condensed Light"/>
              <a:sym typeface="Roboto Condensed Light"/>
            </a:endParaRPr>
          </a:p>
          <a:p>
            <a:pPr indent="-330200" lvl="0" marL="457200" rtl="0" algn="l">
              <a:spcBef>
                <a:spcPts val="1600"/>
              </a:spcBef>
              <a:spcAft>
                <a:spcPts val="0"/>
              </a:spcAft>
              <a:buClr>
                <a:srgbClr val="D9D9D9"/>
              </a:buClr>
              <a:buSzPts val="1600"/>
              <a:buFont typeface="Roboto Condensed Light"/>
              <a:buChar char="●"/>
            </a:pPr>
            <a:r>
              <a:rPr lang="en">
                <a:solidFill>
                  <a:srgbClr val="D9D9D9"/>
                </a:solidFill>
                <a:latin typeface="Roboto Condensed"/>
                <a:ea typeface="Roboto Condensed"/>
                <a:cs typeface="Roboto Condensed"/>
                <a:sym typeface="Roboto Condensed"/>
              </a:rPr>
              <a:t>The OpenAI Paper</a:t>
            </a:r>
            <a:r>
              <a:rPr lang="en">
                <a:solidFill>
                  <a:srgbClr val="D9D9D9"/>
                </a:solidFill>
                <a:latin typeface="Roboto Condensed Light"/>
                <a:ea typeface="Roboto Condensed Light"/>
                <a:cs typeface="Roboto Condensed Light"/>
                <a:sym typeface="Roboto Condensed Light"/>
              </a:rPr>
              <a:t> → </a:t>
            </a:r>
            <a:r>
              <a:rPr lang="en" sz="1400">
                <a:solidFill>
                  <a:srgbClr val="D9D9D9"/>
                </a:solidFill>
                <a:latin typeface="Roboto Condensed Light"/>
                <a:ea typeface="Roboto Condensed Light"/>
                <a:cs typeface="Roboto Condensed Light"/>
                <a:sym typeface="Roboto Condensed Light"/>
              </a:rPr>
              <a:t>Trained on millions of simulator runs, then deployed on robot</a:t>
            </a:r>
            <a:endParaRPr>
              <a:solidFill>
                <a:srgbClr val="D9D9D9"/>
              </a:solidFill>
            </a:endParaRPr>
          </a:p>
        </p:txBody>
      </p:sp>
      <p:cxnSp>
        <p:nvCxnSpPr>
          <p:cNvPr id="852" name="Google Shape;852;p7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853" name="Google Shape;853;p74"/>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854" name="Google Shape;854;p74"/>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cxnSp>
        <p:nvCxnSpPr>
          <p:cNvPr id="855" name="Google Shape;855;p7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856" name="Google Shape;856;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7" name="Google Shape;85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2</a:t>
            </a:r>
            <a:r>
              <a:rPr lang="en">
                <a:solidFill>
                  <a:srgbClr val="980000"/>
                </a:solidFill>
                <a:latin typeface="Roboto Condensed"/>
                <a:ea typeface="Roboto Condensed"/>
                <a:cs typeface="Roboto Condensed"/>
                <a:sym typeface="Roboto Condensed"/>
              </a:rPr>
              <a:t>. 	Training Method: Key </a:t>
            </a:r>
            <a:r>
              <a:rPr lang="en" u="sng">
                <a:solidFill>
                  <a:srgbClr val="980000"/>
                </a:solidFill>
                <a:latin typeface="Roboto Condensed"/>
                <a:ea typeface="Roboto Condensed"/>
                <a:cs typeface="Roboto Condensed"/>
                <a:sym typeface="Roboto Condensed"/>
              </a:rPr>
              <a:t>Difference</a:t>
            </a:r>
            <a:endParaRPr u="sng">
              <a:solidFill>
                <a:srgbClr val="980000"/>
              </a:solidFill>
              <a:latin typeface="Roboto Condensed"/>
              <a:ea typeface="Roboto Condensed"/>
              <a:cs typeface="Roboto Condensed"/>
              <a:sym typeface="Roboto Condensed"/>
            </a:endParaRPr>
          </a:p>
        </p:txBody>
      </p:sp>
      <p:pic>
        <p:nvPicPr>
          <p:cNvPr descr="Image result for google arm robots" id="858" name="Google Shape;858;p74"/>
          <p:cNvPicPr preferRelativeResize="0"/>
          <p:nvPr/>
        </p:nvPicPr>
        <p:blipFill>
          <a:blip r:embed="rId4">
            <a:alphaModFix/>
          </a:blip>
          <a:stretch>
            <a:fillRect/>
          </a:stretch>
        </p:blipFill>
        <p:spPr>
          <a:xfrm>
            <a:off x="5378732" y="1184938"/>
            <a:ext cx="2779191" cy="178661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2" name="Shape 862"/>
        <p:cNvGrpSpPr/>
        <p:nvPr/>
      </p:nvGrpSpPr>
      <p:grpSpPr>
        <a:xfrm>
          <a:off x="0" y="0"/>
          <a:ext cx="0" cy="0"/>
          <a:chOff x="0" y="0"/>
          <a:chExt cx="0" cy="0"/>
        </a:xfrm>
      </p:grpSpPr>
      <p:sp>
        <p:nvSpPr>
          <p:cNvPr id="863" name="Google Shape;863;p75"/>
          <p:cNvSpPr txBox="1"/>
          <p:nvPr>
            <p:ph idx="1" type="body"/>
          </p:nvPr>
        </p:nvSpPr>
        <p:spPr>
          <a:xfrm>
            <a:off x="311700" y="1152475"/>
            <a:ext cx="46359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Roboto Condensed Light"/>
              <a:buChar char="●"/>
            </a:pPr>
            <a:r>
              <a:rPr lang="en">
                <a:solidFill>
                  <a:schemeClr val="dk1"/>
                </a:solidFill>
                <a:latin typeface="Roboto Condensed"/>
                <a:ea typeface="Roboto Condensed"/>
                <a:cs typeface="Roboto Condensed"/>
                <a:sym typeface="Roboto Condensed"/>
              </a:rPr>
              <a:t>The Google Paper</a:t>
            </a:r>
            <a:r>
              <a:rPr lang="en">
                <a:solidFill>
                  <a:schemeClr val="dk1"/>
                </a:solidFill>
                <a:latin typeface="Roboto Condensed Light"/>
                <a:ea typeface="Roboto Condensed Light"/>
                <a:cs typeface="Roboto Condensed Light"/>
                <a:sym typeface="Roboto Condensed Light"/>
              </a:rPr>
              <a:t> → </a:t>
            </a:r>
            <a:r>
              <a:rPr lang="en" sz="1400">
                <a:solidFill>
                  <a:schemeClr val="dk1"/>
                </a:solidFill>
                <a:latin typeface="Roboto Condensed Light"/>
                <a:ea typeface="Roboto Condensed Light"/>
                <a:cs typeface="Roboto Condensed Light"/>
                <a:sym typeface="Roboto Condensed Light"/>
              </a:rPr>
              <a:t>Trained exclusively on data from 800,000 grasping attempts in the real world</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sz="1400">
              <a:solidFill>
                <a:schemeClr val="dk1"/>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sz="1400">
              <a:solidFill>
                <a:schemeClr val="dk1"/>
              </a:solidFill>
              <a:latin typeface="Roboto Condensed Light"/>
              <a:ea typeface="Roboto Condensed Light"/>
              <a:cs typeface="Roboto Condensed Light"/>
              <a:sym typeface="Roboto Condensed Light"/>
            </a:endParaRPr>
          </a:p>
          <a:p>
            <a:pPr indent="-330200" lvl="0" marL="457200" rtl="0" algn="l">
              <a:spcBef>
                <a:spcPts val="1600"/>
              </a:spcBef>
              <a:spcAft>
                <a:spcPts val="0"/>
              </a:spcAft>
              <a:buClr>
                <a:schemeClr val="dk1"/>
              </a:buClr>
              <a:buSzPts val="1600"/>
              <a:buFont typeface="Roboto Condensed Light"/>
              <a:buChar char="●"/>
            </a:pPr>
            <a:r>
              <a:rPr lang="en">
                <a:solidFill>
                  <a:schemeClr val="dk1"/>
                </a:solidFill>
                <a:latin typeface="Roboto Condensed"/>
                <a:ea typeface="Roboto Condensed"/>
                <a:cs typeface="Roboto Condensed"/>
                <a:sym typeface="Roboto Condensed"/>
              </a:rPr>
              <a:t>The OpenAI Paper</a:t>
            </a:r>
            <a:r>
              <a:rPr lang="en">
                <a:solidFill>
                  <a:schemeClr val="dk1"/>
                </a:solidFill>
                <a:latin typeface="Roboto Condensed Light"/>
                <a:ea typeface="Roboto Condensed Light"/>
                <a:cs typeface="Roboto Condensed Light"/>
                <a:sym typeface="Roboto Condensed Light"/>
              </a:rPr>
              <a:t> → </a:t>
            </a:r>
            <a:r>
              <a:rPr lang="en" sz="1400">
                <a:solidFill>
                  <a:schemeClr val="dk1"/>
                </a:solidFill>
                <a:latin typeface="Roboto Condensed Light"/>
                <a:ea typeface="Roboto Condensed Light"/>
                <a:cs typeface="Roboto Condensed Light"/>
                <a:sym typeface="Roboto Condensed Light"/>
              </a:rPr>
              <a:t>Trained on millions of simulator runs, then deployed on robot</a:t>
            </a:r>
            <a:endParaRPr/>
          </a:p>
        </p:txBody>
      </p:sp>
      <p:cxnSp>
        <p:nvCxnSpPr>
          <p:cNvPr id="864" name="Google Shape;864;p7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865" name="Google Shape;865;p75"/>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866" name="Google Shape;866;p75"/>
          <p:cNvSpPr txBox="1"/>
          <p:nvPr/>
        </p:nvSpPr>
        <p:spPr>
          <a:xfrm>
            <a:off x="6502425" y="4678925"/>
            <a:ext cx="23298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Related Works: Manipulation</a:t>
            </a:r>
            <a:endParaRPr i="1">
              <a:solidFill>
                <a:srgbClr val="E6B8AF"/>
              </a:solidFill>
              <a:latin typeface="Roboto Condensed"/>
              <a:ea typeface="Roboto Condensed"/>
              <a:cs typeface="Roboto Condensed"/>
              <a:sym typeface="Roboto Condensed"/>
            </a:endParaRPr>
          </a:p>
        </p:txBody>
      </p:sp>
      <p:cxnSp>
        <p:nvCxnSpPr>
          <p:cNvPr id="867" name="Google Shape;867;p75"/>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868" name="Google Shape;868;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69" name="Google Shape;869;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2. 	Training Method: Key </a:t>
            </a:r>
            <a:r>
              <a:rPr lang="en" u="sng">
                <a:solidFill>
                  <a:srgbClr val="980000"/>
                </a:solidFill>
                <a:latin typeface="Roboto Condensed"/>
                <a:ea typeface="Roboto Condensed"/>
                <a:cs typeface="Roboto Condensed"/>
                <a:sym typeface="Roboto Condensed"/>
              </a:rPr>
              <a:t>Difference</a:t>
            </a:r>
            <a:endParaRPr u="sng">
              <a:solidFill>
                <a:srgbClr val="980000"/>
              </a:solidFill>
              <a:latin typeface="Roboto Condensed"/>
              <a:ea typeface="Roboto Condensed"/>
              <a:cs typeface="Roboto Condensed"/>
              <a:sym typeface="Roboto Condensed"/>
            </a:endParaRPr>
          </a:p>
        </p:txBody>
      </p:sp>
      <p:pic>
        <p:nvPicPr>
          <p:cNvPr descr="Image result for shadow dextrous hand simulation" id="870" name="Google Shape;870;p75"/>
          <p:cNvPicPr preferRelativeResize="0"/>
          <p:nvPr/>
        </p:nvPicPr>
        <p:blipFill rotWithShape="1">
          <a:blip r:embed="rId4">
            <a:alphaModFix/>
          </a:blip>
          <a:srcRect b="66483" l="0" r="0" t="0"/>
          <a:stretch/>
        </p:blipFill>
        <p:spPr>
          <a:xfrm>
            <a:off x="4625200" y="3352175"/>
            <a:ext cx="4286251" cy="791725"/>
          </a:xfrm>
          <a:prstGeom prst="rect">
            <a:avLst/>
          </a:prstGeom>
          <a:noFill/>
          <a:ln>
            <a:noFill/>
          </a:ln>
        </p:spPr>
      </p:pic>
      <p:pic>
        <p:nvPicPr>
          <p:cNvPr descr="Image result for google arm robots" id="871" name="Google Shape;871;p75"/>
          <p:cNvPicPr preferRelativeResize="0"/>
          <p:nvPr/>
        </p:nvPicPr>
        <p:blipFill>
          <a:blip r:embed="rId5">
            <a:alphaModFix/>
          </a:blip>
          <a:stretch>
            <a:fillRect/>
          </a:stretch>
        </p:blipFill>
        <p:spPr>
          <a:xfrm>
            <a:off x="5378732" y="1184938"/>
            <a:ext cx="2779191" cy="178661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875" name="Shape 875"/>
        <p:cNvGrpSpPr/>
        <p:nvPr/>
      </p:nvGrpSpPr>
      <p:grpSpPr>
        <a:xfrm>
          <a:off x="0" y="0"/>
          <a:ext cx="0" cy="0"/>
          <a:chOff x="0" y="0"/>
          <a:chExt cx="0" cy="0"/>
        </a:xfrm>
      </p:grpSpPr>
      <p:sp>
        <p:nvSpPr>
          <p:cNvPr id="876" name="Google Shape;876;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Common Thematic Elements</a:t>
            </a:r>
            <a:endParaRPr>
              <a:solidFill>
                <a:srgbClr val="980000"/>
              </a:solidFill>
              <a:latin typeface="Roboto Condensed"/>
              <a:ea typeface="Roboto Condensed"/>
              <a:cs typeface="Roboto Condensed"/>
              <a:sym typeface="Roboto Condensed"/>
            </a:endParaRPr>
          </a:p>
        </p:txBody>
      </p:sp>
      <p:sp>
        <p:nvSpPr>
          <p:cNvPr id="877" name="Google Shape;877;p7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Reinforcement Learning</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Google used RL in the real world; OpenAI used it in the simulator</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OpenAI used Generalized Advantage Estimator (GAE) and Proximal Policy Optimization (PPO)</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Google trained their NN as a supervised learning problem (predict grasping success)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Generalizability</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OpenAI used domain randomization to improve generalizability</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Google used a diverse range of object sizes, shapes and textures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sim2real (or other transfer learning), sim2sim</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Sim2real gap was significant in OpenAI, but not so big the robot couldn’t perform well</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Sim2sim arose when OpenAI trained robot to use vision only without ground truth position data</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sp>
        <p:nvSpPr>
          <p:cNvPr id="878" name="Google Shape;878;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879" name="Google Shape;879;p7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880" name="Google Shape;880;p7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881" name="Google Shape;881;p76"/>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882" name="Google Shape;882;p76"/>
          <p:cNvPicPr preferRelativeResize="0"/>
          <p:nvPr/>
        </p:nvPicPr>
        <p:blipFill>
          <a:blip r:embed="rId4">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6" name="Shape 886"/>
        <p:cNvGrpSpPr/>
        <p:nvPr/>
      </p:nvGrpSpPr>
      <p:grpSpPr>
        <a:xfrm>
          <a:off x="0" y="0"/>
          <a:ext cx="0" cy="0"/>
          <a:chOff x="0" y="0"/>
          <a:chExt cx="0" cy="0"/>
        </a:xfrm>
      </p:grpSpPr>
      <p:sp>
        <p:nvSpPr>
          <p:cNvPr id="887" name="Google Shape;887;p77"/>
          <p:cNvSpPr txBox="1"/>
          <p:nvPr>
            <p:ph type="title"/>
          </p:nvPr>
        </p:nvSpPr>
        <p:spPr>
          <a:xfrm>
            <a:off x="311700" y="1765225"/>
            <a:ext cx="8520600" cy="155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Condensed Light"/>
                <a:ea typeface="Roboto Condensed Light"/>
                <a:cs typeface="Roboto Condensed Light"/>
                <a:sym typeface="Roboto Condensed Light"/>
              </a:rPr>
              <a:t>Learning </a:t>
            </a:r>
            <a:r>
              <a:rPr lang="en" sz="3000">
                <a:latin typeface="Roboto Condensed"/>
                <a:ea typeface="Roboto Condensed"/>
                <a:cs typeface="Roboto Condensed"/>
                <a:sym typeface="Roboto Condensed"/>
              </a:rPr>
              <a:t>Hand-Eye Coordination</a:t>
            </a:r>
            <a:r>
              <a:rPr lang="en" sz="3000">
                <a:latin typeface="Roboto Condensed Light"/>
                <a:ea typeface="Roboto Condensed Light"/>
                <a:cs typeface="Roboto Condensed Light"/>
                <a:sym typeface="Roboto Condensed Light"/>
              </a:rPr>
              <a:t> for Robotic Grasping </a:t>
            </a:r>
            <a:endParaRPr sz="3000">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3000">
                <a:latin typeface="Roboto Condensed Light"/>
                <a:ea typeface="Roboto Condensed Light"/>
                <a:cs typeface="Roboto Condensed Light"/>
                <a:sym typeface="Roboto Condensed Light"/>
              </a:rPr>
              <a:t>with </a:t>
            </a:r>
            <a:r>
              <a:rPr lang="en" sz="3000">
                <a:latin typeface="Roboto Condensed"/>
                <a:ea typeface="Roboto Condensed"/>
                <a:cs typeface="Roboto Condensed"/>
                <a:sym typeface="Roboto Condensed"/>
              </a:rPr>
              <a:t>Deep Learning</a:t>
            </a:r>
            <a:r>
              <a:rPr lang="en" sz="3000">
                <a:latin typeface="Roboto Condensed Light"/>
                <a:ea typeface="Roboto Condensed Light"/>
                <a:cs typeface="Roboto Condensed Light"/>
                <a:sym typeface="Roboto Condensed Light"/>
              </a:rPr>
              <a:t> and </a:t>
            </a:r>
            <a:r>
              <a:rPr lang="en" sz="3000">
                <a:latin typeface="Roboto Condensed"/>
                <a:ea typeface="Roboto Condensed"/>
                <a:cs typeface="Roboto Condensed"/>
                <a:sym typeface="Roboto Condensed"/>
              </a:rPr>
              <a:t>Large-Scale Data Collection</a:t>
            </a:r>
            <a:endParaRPr sz="3000">
              <a:latin typeface="Roboto Condensed"/>
              <a:ea typeface="Roboto Condensed"/>
              <a:cs typeface="Roboto Condensed"/>
              <a:sym typeface="Roboto Condensed"/>
            </a:endParaRPr>
          </a:p>
          <a:p>
            <a:pPr indent="0" lvl="0" marL="0" rtl="0" algn="ctr">
              <a:spcBef>
                <a:spcPts val="0"/>
              </a:spcBef>
              <a:spcAft>
                <a:spcPts val="0"/>
              </a:spcAft>
              <a:buNone/>
            </a:pPr>
            <a:r>
              <a:rPr i="1" lang="en" sz="2400">
                <a:latin typeface="Roboto Condensed Light"/>
                <a:ea typeface="Roboto Condensed Light"/>
                <a:cs typeface="Roboto Condensed Light"/>
                <a:sym typeface="Roboto Condensed Light"/>
              </a:rPr>
              <a:t>Levine et al. (Google 2016)</a:t>
            </a:r>
            <a:endParaRPr i="1" sz="2400">
              <a:latin typeface="Roboto Condensed Light"/>
              <a:ea typeface="Roboto Condensed Light"/>
              <a:cs typeface="Roboto Condensed Light"/>
              <a:sym typeface="Roboto Condensed Light"/>
            </a:endParaRPr>
          </a:p>
        </p:txBody>
      </p:sp>
      <p:sp>
        <p:nvSpPr>
          <p:cNvPr id="888" name="Google Shape;888;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2" name="Shape 892"/>
        <p:cNvGrpSpPr/>
        <p:nvPr/>
      </p:nvGrpSpPr>
      <p:grpSpPr>
        <a:xfrm>
          <a:off x="0" y="0"/>
          <a:ext cx="0" cy="0"/>
          <a:chOff x="0" y="0"/>
          <a:chExt cx="0" cy="0"/>
        </a:xfrm>
      </p:grpSpPr>
      <p:sp>
        <p:nvSpPr>
          <p:cNvPr id="893" name="Google Shape;893;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Main Contributions</a:t>
            </a:r>
            <a:endParaRPr>
              <a:solidFill>
                <a:srgbClr val="980000"/>
              </a:solidFill>
              <a:latin typeface="Roboto Condensed"/>
              <a:ea typeface="Roboto Condensed"/>
              <a:cs typeface="Roboto Condensed"/>
              <a:sym typeface="Roboto Condensed"/>
            </a:endParaRPr>
          </a:p>
        </p:txBody>
      </p:sp>
      <p:sp>
        <p:nvSpPr>
          <p:cNvPr id="894" name="Google Shape;894;p78"/>
          <p:cNvSpPr txBox="1"/>
          <p:nvPr>
            <p:ph idx="1" type="body"/>
          </p:nvPr>
        </p:nvSpPr>
        <p:spPr>
          <a:xfrm>
            <a:off x="311700" y="1152475"/>
            <a:ext cx="5905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Physical system: </a:t>
            </a:r>
            <a:r>
              <a:rPr lang="en">
                <a:solidFill>
                  <a:srgbClr val="000000"/>
                </a:solidFill>
                <a:latin typeface="Roboto Condensed"/>
                <a:ea typeface="Roboto Condensed"/>
                <a:cs typeface="Roboto Condensed"/>
                <a:sym typeface="Roboto Condensed"/>
              </a:rPr>
              <a:t>7 DOF robot arm</a:t>
            </a:r>
            <a:r>
              <a:rPr lang="en">
                <a:solidFill>
                  <a:srgbClr val="000000"/>
                </a:solidFill>
                <a:latin typeface="Roboto Condensed Light"/>
                <a:ea typeface="Roboto Condensed Light"/>
                <a:cs typeface="Roboto Condensed Light"/>
                <a:sym typeface="Roboto Condensed Light"/>
              </a:rPr>
              <a:t>, </a:t>
            </a:r>
            <a:r>
              <a:rPr lang="en">
                <a:solidFill>
                  <a:srgbClr val="000000"/>
                </a:solidFill>
                <a:latin typeface="Roboto Condensed"/>
                <a:ea typeface="Roboto Condensed"/>
                <a:cs typeface="Roboto Condensed"/>
                <a:sym typeface="Roboto Condensed"/>
              </a:rPr>
              <a:t>2 finger </a:t>
            </a:r>
            <a:r>
              <a:rPr lang="en">
                <a:solidFill>
                  <a:srgbClr val="000000"/>
                </a:solidFill>
                <a:latin typeface="Roboto Condensed"/>
                <a:ea typeface="Roboto Condensed"/>
                <a:cs typeface="Roboto Condensed"/>
                <a:sym typeface="Roboto Condensed"/>
              </a:rPr>
              <a:t>gripper</a:t>
            </a:r>
            <a:r>
              <a:rPr lang="en">
                <a:solidFill>
                  <a:srgbClr val="000000"/>
                </a:solidFill>
                <a:latin typeface="Roboto Condensed Light"/>
                <a:ea typeface="Roboto Condensed Light"/>
                <a:cs typeface="Roboto Condensed Light"/>
                <a:sym typeface="Roboto Condensed Light"/>
              </a:rPr>
              <a:t>, and an </a:t>
            </a:r>
            <a:r>
              <a:rPr lang="en">
                <a:solidFill>
                  <a:srgbClr val="000000"/>
                </a:solidFill>
                <a:latin typeface="Roboto Condensed"/>
                <a:ea typeface="Roboto Condensed"/>
                <a:cs typeface="Roboto Condensed"/>
                <a:sym typeface="Roboto Condensed"/>
              </a:rPr>
              <a:t>uncalibrated monocular camera</a:t>
            </a:r>
            <a:endParaRPr>
              <a:solidFill>
                <a:srgbClr val="000000"/>
              </a:solidFill>
              <a:latin typeface="Roboto Condensed"/>
              <a:ea typeface="Roboto Condensed"/>
              <a:cs typeface="Roboto Condensed"/>
              <a:sym typeface="Roboto Condensed"/>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Font typeface="Roboto Condensed Light"/>
              <a:buAutoNum type="arabicPeriod"/>
            </a:pPr>
            <a:r>
              <a:rPr lang="en">
                <a:solidFill>
                  <a:srgbClr val="000000"/>
                </a:solidFill>
                <a:latin typeface="Roboto Condensed Light"/>
                <a:ea typeface="Roboto Condensed Light"/>
                <a:cs typeface="Roboto Condensed Light"/>
                <a:sym typeface="Roboto Condensed Light"/>
              </a:rPr>
              <a:t>Novel </a:t>
            </a:r>
            <a:r>
              <a:rPr lang="en">
                <a:solidFill>
                  <a:srgbClr val="000000"/>
                </a:solidFill>
                <a:latin typeface="Roboto Condensed"/>
                <a:ea typeface="Roboto Condensed"/>
                <a:cs typeface="Roboto Condensed"/>
                <a:sym typeface="Roboto Condensed"/>
              </a:rPr>
              <a:t>CNN architecture</a:t>
            </a:r>
            <a:r>
              <a:rPr lang="en">
                <a:solidFill>
                  <a:srgbClr val="000000"/>
                </a:solidFill>
                <a:latin typeface="Roboto Condensed Light"/>
                <a:ea typeface="Roboto Condensed Light"/>
                <a:cs typeface="Roboto Condensed Light"/>
                <a:sym typeface="Roboto Condensed Light"/>
              </a:rPr>
              <a:t> that predicts grasping success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a:ea typeface="Roboto Condensed"/>
                <a:cs typeface="Roboto Condensed"/>
                <a:sym typeface="Roboto Condensed"/>
              </a:rPr>
              <a:t>Continuous visual servoing function</a:t>
            </a:r>
            <a:r>
              <a:rPr lang="en">
                <a:solidFill>
                  <a:srgbClr val="000000"/>
                </a:solidFill>
                <a:latin typeface="Roboto Condensed Light"/>
                <a:ea typeface="Roboto Condensed Light"/>
                <a:cs typeface="Roboto Condensed Light"/>
                <a:sym typeface="Roboto Condensed Light"/>
              </a:rPr>
              <a:t> </a:t>
            </a:r>
            <a:r>
              <a:rPr lang="en">
                <a:solidFill>
                  <a:srgbClr val="000000"/>
                </a:solidFill>
                <a:latin typeface="Roboto Condensed Light"/>
                <a:ea typeface="Roboto Condensed Light"/>
                <a:cs typeface="Roboto Condensed Light"/>
                <a:sym typeface="Roboto Condensed Light"/>
              </a:rPr>
              <a:t>controls the robot</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a:ea typeface="Roboto Condensed"/>
                <a:cs typeface="Roboto Condensed"/>
                <a:sym typeface="Roboto Condensed"/>
              </a:rPr>
              <a:t>Large-scale data collection</a:t>
            </a:r>
            <a:r>
              <a:rPr lang="en">
                <a:solidFill>
                  <a:srgbClr val="000000"/>
                </a:solidFill>
                <a:latin typeface="Roboto Condensed Light"/>
                <a:ea typeface="Roboto Condensed Light"/>
                <a:cs typeface="Roboto Condensed Light"/>
                <a:sym typeface="Roboto Condensed Light"/>
              </a:rPr>
              <a:t> framework for robotic grasps</a:t>
            </a:r>
            <a:endParaRPr>
              <a:solidFill>
                <a:srgbClr val="000000"/>
              </a:solidFill>
              <a:latin typeface="Roboto Condensed Light"/>
              <a:ea typeface="Roboto Condensed Light"/>
              <a:cs typeface="Roboto Condensed Light"/>
              <a:sym typeface="Roboto Condensed Light"/>
            </a:endParaRPr>
          </a:p>
        </p:txBody>
      </p:sp>
      <p:pic>
        <p:nvPicPr>
          <p:cNvPr id="895" name="Google Shape;895;p78"/>
          <p:cNvPicPr preferRelativeResize="0"/>
          <p:nvPr/>
        </p:nvPicPr>
        <p:blipFill>
          <a:blip r:embed="rId3">
            <a:alphaModFix/>
          </a:blip>
          <a:stretch>
            <a:fillRect/>
          </a:stretch>
        </p:blipFill>
        <p:spPr>
          <a:xfrm>
            <a:off x="6538289" y="1083625"/>
            <a:ext cx="2294011" cy="3485251"/>
          </a:xfrm>
          <a:prstGeom prst="rect">
            <a:avLst/>
          </a:prstGeom>
          <a:noFill/>
          <a:ln>
            <a:noFill/>
          </a:ln>
        </p:spPr>
      </p:pic>
      <p:sp>
        <p:nvSpPr>
          <p:cNvPr id="896" name="Google Shape;896;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897" name="Google Shape;897;p78"/>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898" name="Google Shape;898;p7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899" name="Google Shape;899;p78"/>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900" name="Google Shape;900;p78"/>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Main Contributions</a:t>
            </a:r>
            <a:endParaRPr>
              <a:solidFill>
                <a:srgbClr val="980000"/>
              </a:solidFill>
              <a:latin typeface="Roboto Condensed"/>
              <a:ea typeface="Roboto Condensed"/>
              <a:cs typeface="Roboto Condensed"/>
              <a:sym typeface="Roboto Condensed"/>
            </a:endParaRPr>
          </a:p>
        </p:txBody>
      </p:sp>
      <p:sp>
        <p:nvSpPr>
          <p:cNvPr id="906" name="Google Shape;906;p79"/>
          <p:cNvSpPr txBox="1"/>
          <p:nvPr>
            <p:ph idx="1" type="body"/>
          </p:nvPr>
        </p:nvSpPr>
        <p:spPr>
          <a:xfrm>
            <a:off x="311700" y="1152475"/>
            <a:ext cx="5905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CCCCC"/>
              </a:buClr>
              <a:buSzPts val="1800"/>
              <a:buFont typeface="Roboto Condensed Light"/>
              <a:buChar char="●"/>
            </a:pPr>
            <a:r>
              <a:rPr lang="en">
                <a:solidFill>
                  <a:srgbClr val="CCCCCC"/>
                </a:solidFill>
                <a:latin typeface="Roboto Condensed Light"/>
                <a:ea typeface="Roboto Condensed Light"/>
                <a:cs typeface="Roboto Condensed Light"/>
                <a:sym typeface="Roboto Condensed Light"/>
              </a:rPr>
              <a:t>Physical system: </a:t>
            </a:r>
            <a:r>
              <a:rPr lang="en">
                <a:solidFill>
                  <a:srgbClr val="CCCCCC"/>
                </a:solidFill>
                <a:latin typeface="Roboto Condensed"/>
                <a:ea typeface="Roboto Condensed"/>
                <a:cs typeface="Roboto Condensed"/>
                <a:sym typeface="Roboto Condensed"/>
              </a:rPr>
              <a:t>7 DOF robot arm</a:t>
            </a:r>
            <a:r>
              <a:rPr lang="en">
                <a:solidFill>
                  <a:srgbClr val="CCCCCC"/>
                </a:solidFill>
                <a:latin typeface="Roboto Condensed Light"/>
                <a:ea typeface="Roboto Condensed Light"/>
                <a:cs typeface="Roboto Condensed Light"/>
                <a:sym typeface="Roboto Condensed Light"/>
              </a:rPr>
              <a:t>, </a:t>
            </a:r>
            <a:r>
              <a:rPr lang="en">
                <a:solidFill>
                  <a:srgbClr val="CCCCCC"/>
                </a:solidFill>
                <a:latin typeface="Roboto Condensed"/>
                <a:ea typeface="Roboto Condensed"/>
                <a:cs typeface="Roboto Condensed"/>
                <a:sym typeface="Roboto Condensed"/>
              </a:rPr>
              <a:t>2 finger gripper</a:t>
            </a:r>
            <a:r>
              <a:rPr lang="en">
                <a:solidFill>
                  <a:srgbClr val="CCCCCC"/>
                </a:solidFill>
                <a:latin typeface="Roboto Condensed Light"/>
                <a:ea typeface="Roboto Condensed Light"/>
                <a:cs typeface="Roboto Condensed Light"/>
                <a:sym typeface="Roboto Condensed Light"/>
              </a:rPr>
              <a:t>, and an </a:t>
            </a:r>
            <a:r>
              <a:rPr lang="en">
                <a:solidFill>
                  <a:srgbClr val="CCCCCC"/>
                </a:solidFill>
                <a:latin typeface="Roboto Condensed"/>
                <a:ea typeface="Roboto Condensed"/>
                <a:cs typeface="Roboto Condensed"/>
                <a:sym typeface="Roboto Condensed"/>
              </a:rPr>
              <a:t>uncalibrated monocular camera</a:t>
            </a:r>
            <a:endParaRPr>
              <a:solidFill>
                <a:srgbClr val="CCCCCC"/>
              </a:solidFill>
              <a:latin typeface="Roboto Condensed"/>
              <a:ea typeface="Roboto Condensed"/>
              <a:cs typeface="Roboto Condensed"/>
              <a:sym typeface="Roboto Condensed"/>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Font typeface="Roboto Condensed Light"/>
              <a:buAutoNum type="arabicPeriod"/>
            </a:pPr>
            <a:r>
              <a:rPr lang="en">
                <a:solidFill>
                  <a:srgbClr val="000000"/>
                </a:solidFill>
                <a:latin typeface="Roboto Condensed Light"/>
                <a:ea typeface="Roboto Condensed Light"/>
                <a:cs typeface="Roboto Condensed Light"/>
                <a:sym typeface="Roboto Condensed Light"/>
              </a:rPr>
              <a:t>Novel </a:t>
            </a:r>
            <a:r>
              <a:rPr lang="en">
                <a:solidFill>
                  <a:srgbClr val="000000"/>
                </a:solidFill>
                <a:latin typeface="Roboto Condensed"/>
                <a:ea typeface="Roboto Condensed"/>
                <a:cs typeface="Roboto Condensed"/>
                <a:sym typeface="Roboto Condensed"/>
              </a:rPr>
              <a:t>CNN architecture</a:t>
            </a:r>
            <a:r>
              <a:rPr lang="en">
                <a:solidFill>
                  <a:srgbClr val="000000"/>
                </a:solidFill>
                <a:latin typeface="Roboto Condensed Light"/>
                <a:ea typeface="Roboto Condensed Light"/>
                <a:cs typeface="Roboto Condensed Light"/>
                <a:sym typeface="Roboto Condensed Light"/>
              </a:rPr>
              <a:t> that predicts grasping success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CCCCCC"/>
              </a:buClr>
              <a:buSzPts val="1800"/>
              <a:buFont typeface="Roboto Condensed Light"/>
              <a:buAutoNum type="arabicPeriod"/>
            </a:pPr>
            <a:r>
              <a:rPr lang="en">
                <a:solidFill>
                  <a:srgbClr val="CCCCCC"/>
                </a:solidFill>
                <a:latin typeface="Roboto Condensed"/>
                <a:ea typeface="Roboto Condensed"/>
                <a:cs typeface="Roboto Condensed"/>
                <a:sym typeface="Roboto Condensed"/>
              </a:rPr>
              <a:t>Continuous visual servoing function</a:t>
            </a:r>
            <a:r>
              <a:rPr lang="en">
                <a:solidFill>
                  <a:srgbClr val="CCCCCC"/>
                </a:solidFill>
                <a:latin typeface="Roboto Condensed Light"/>
                <a:ea typeface="Roboto Condensed Light"/>
                <a:cs typeface="Roboto Condensed Light"/>
                <a:sym typeface="Roboto Condensed Light"/>
              </a:rPr>
              <a:t> controls the robot</a:t>
            </a:r>
            <a:endParaRPr>
              <a:solidFill>
                <a:srgbClr val="CCCCCC"/>
              </a:solidFill>
              <a:latin typeface="Roboto Condensed"/>
              <a:ea typeface="Roboto Condensed"/>
              <a:cs typeface="Roboto Condensed"/>
              <a:sym typeface="Roboto Condensed"/>
            </a:endParaRPr>
          </a:p>
          <a:p>
            <a:pPr indent="-342900" lvl="0" marL="457200" rtl="0" algn="l">
              <a:spcBef>
                <a:spcPts val="0"/>
              </a:spcBef>
              <a:spcAft>
                <a:spcPts val="0"/>
              </a:spcAft>
              <a:buClr>
                <a:srgbClr val="CCCCCC"/>
              </a:buClr>
              <a:buSzPts val="1800"/>
              <a:buFont typeface="Roboto Condensed Light"/>
              <a:buAutoNum type="arabicPeriod"/>
            </a:pPr>
            <a:r>
              <a:rPr lang="en">
                <a:solidFill>
                  <a:srgbClr val="CCCCCC"/>
                </a:solidFill>
                <a:latin typeface="Roboto Condensed"/>
                <a:ea typeface="Roboto Condensed"/>
                <a:cs typeface="Roboto Condensed"/>
                <a:sym typeface="Roboto Condensed"/>
              </a:rPr>
              <a:t>Large-scale data collection</a:t>
            </a:r>
            <a:r>
              <a:rPr lang="en">
                <a:solidFill>
                  <a:srgbClr val="CCCCCC"/>
                </a:solidFill>
                <a:latin typeface="Roboto Condensed Light"/>
                <a:ea typeface="Roboto Condensed Light"/>
                <a:cs typeface="Roboto Condensed Light"/>
                <a:sym typeface="Roboto Condensed Light"/>
              </a:rPr>
              <a:t> framework for robotic grasps</a:t>
            </a:r>
            <a:endParaRPr>
              <a:solidFill>
                <a:srgbClr val="CCCCCC"/>
              </a:solidFill>
              <a:latin typeface="Roboto Condensed Light"/>
              <a:ea typeface="Roboto Condensed Light"/>
              <a:cs typeface="Roboto Condensed Light"/>
              <a:sym typeface="Roboto Condensed Light"/>
            </a:endParaRPr>
          </a:p>
        </p:txBody>
      </p:sp>
      <p:pic>
        <p:nvPicPr>
          <p:cNvPr id="907" name="Google Shape;907;p79"/>
          <p:cNvPicPr preferRelativeResize="0"/>
          <p:nvPr/>
        </p:nvPicPr>
        <p:blipFill>
          <a:blip r:embed="rId3">
            <a:alphaModFix/>
          </a:blip>
          <a:stretch>
            <a:fillRect/>
          </a:stretch>
        </p:blipFill>
        <p:spPr>
          <a:xfrm>
            <a:off x="6538289" y="1083625"/>
            <a:ext cx="2294011" cy="3485251"/>
          </a:xfrm>
          <a:prstGeom prst="rect">
            <a:avLst/>
          </a:prstGeom>
          <a:noFill/>
          <a:ln>
            <a:noFill/>
          </a:ln>
        </p:spPr>
      </p:pic>
      <p:sp>
        <p:nvSpPr>
          <p:cNvPr id="908" name="Google Shape;908;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09" name="Google Shape;909;p7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910" name="Google Shape;910;p7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911" name="Google Shape;911;p79"/>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912" name="Google Shape;912;p79"/>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Convolutional Neural Network (CNN) Refresher</a:t>
            </a:r>
            <a:endParaRPr>
              <a:solidFill>
                <a:srgbClr val="980000"/>
              </a:solidFill>
              <a:latin typeface="Roboto Condensed"/>
              <a:ea typeface="Roboto Condensed"/>
              <a:cs typeface="Roboto Condensed"/>
              <a:sym typeface="Roboto Condensed"/>
            </a:endParaRPr>
          </a:p>
        </p:txBody>
      </p:sp>
      <p:sp>
        <p:nvSpPr>
          <p:cNvPr id="918" name="Google Shape;918;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a:buChar char="●"/>
            </a:pPr>
            <a:r>
              <a:rPr lang="en">
                <a:solidFill>
                  <a:srgbClr val="000000"/>
                </a:solidFill>
                <a:latin typeface="Roboto Condensed"/>
                <a:ea typeface="Roboto Condensed"/>
                <a:cs typeface="Roboto Condensed"/>
                <a:sym typeface="Roboto Condensed"/>
              </a:rPr>
              <a:t>Convolutional Layers</a:t>
            </a:r>
            <a:endParaRPr>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Define features in terms of a local filter</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Have a size and stride length</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a:buChar char="●"/>
            </a:pPr>
            <a:r>
              <a:rPr lang="en">
                <a:solidFill>
                  <a:srgbClr val="000000"/>
                </a:solidFill>
                <a:latin typeface="Roboto Condensed"/>
                <a:ea typeface="Roboto Condensed"/>
                <a:cs typeface="Roboto Condensed"/>
                <a:sym typeface="Roboto Condensed"/>
              </a:rPr>
              <a:t>Max Pooling Layers</a:t>
            </a:r>
            <a:endParaRPr>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Summarize activity of a feature in an area</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a:buChar char="●"/>
            </a:pPr>
            <a:r>
              <a:rPr lang="en">
                <a:solidFill>
                  <a:srgbClr val="000000"/>
                </a:solidFill>
                <a:latin typeface="Roboto Condensed"/>
                <a:ea typeface="Roboto Condensed"/>
                <a:cs typeface="Roboto Condensed"/>
                <a:sym typeface="Roboto Condensed"/>
              </a:rPr>
              <a:t>ReLU activation</a:t>
            </a:r>
            <a:endParaRPr>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Activation function </a:t>
            </a:r>
            <a:r>
              <a:rPr i="1" lang="en">
                <a:solidFill>
                  <a:srgbClr val="000000"/>
                </a:solidFill>
                <a:latin typeface="Roboto Condensed Light"/>
                <a:ea typeface="Roboto Condensed Light"/>
                <a:cs typeface="Roboto Condensed Light"/>
                <a:sym typeface="Roboto Condensed Light"/>
              </a:rPr>
              <a:t>a</a:t>
            </a:r>
            <a:r>
              <a:rPr lang="en">
                <a:solidFill>
                  <a:srgbClr val="000000"/>
                </a:solidFill>
                <a:latin typeface="Roboto Condensed Light"/>
                <a:ea typeface="Roboto Condensed Light"/>
                <a:cs typeface="Roboto Condensed Light"/>
                <a:sym typeface="Roboto Condensed Light"/>
              </a:rPr>
              <a:t>(</a:t>
            </a:r>
            <a:r>
              <a:rPr b="1" lang="en">
                <a:solidFill>
                  <a:srgbClr val="000000"/>
                </a:solidFill>
                <a:latin typeface="Roboto Condensed"/>
                <a:ea typeface="Roboto Condensed"/>
                <a:cs typeface="Roboto Condensed"/>
                <a:sym typeface="Roboto Condensed"/>
              </a:rPr>
              <a:t>x</a:t>
            </a:r>
            <a:r>
              <a:rPr lang="en">
                <a:solidFill>
                  <a:srgbClr val="000000"/>
                </a:solidFill>
                <a:latin typeface="Roboto Condensed Light"/>
                <a:ea typeface="Roboto Condensed Light"/>
                <a:cs typeface="Roboto Condensed Light"/>
                <a:sym typeface="Roboto Condensed Light"/>
              </a:rPr>
              <a:t>) = </a:t>
            </a:r>
            <a:r>
              <a:rPr i="1" lang="en">
                <a:solidFill>
                  <a:srgbClr val="000000"/>
                </a:solidFill>
                <a:latin typeface="Roboto Condensed Light"/>
                <a:ea typeface="Roboto Condensed Light"/>
                <a:cs typeface="Roboto Condensed Light"/>
                <a:sym typeface="Roboto Condensed Light"/>
              </a:rPr>
              <a:t>max</a:t>
            </a:r>
            <a:r>
              <a:rPr lang="en">
                <a:solidFill>
                  <a:srgbClr val="000000"/>
                </a:solidFill>
                <a:latin typeface="Roboto Condensed Light"/>
                <a:ea typeface="Roboto Condensed Light"/>
                <a:cs typeface="Roboto Condensed Light"/>
                <a:sym typeface="Roboto Condensed Light"/>
              </a:rPr>
              <a:t>(</a:t>
            </a:r>
            <a:r>
              <a:rPr b="1" lang="en">
                <a:solidFill>
                  <a:srgbClr val="000000"/>
                </a:solidFill>
                <a:latin typeface="Roboto Condensed"/>
                <a:ea typeface="Roboto Condensed"/>
                <a:cs typeface="Roboto Condensed"/>
                <a:sym typeface="Roboto Condensed"/>
              </a:rPr>
              <a:t>x</a:t>
            </a:r>
            <a:r>
              <a:rPr lang="en">
                <a:solidFill>
                  <a:srgbClr val="000000"/>
                </a:solidFill>
                <a:latin typeface="Roboto Condensed Light"/>
                <a:ea typeface="Roboto Condensed Light"/>
                <a:cs typeface="Roboto Condensed Light"/>
                <a:sym typeface="Roboto Condensed Light"/>
              </a:rPr>
              <a:t>, 0)</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sz="1400">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0"/>
              </a:spcAft>
              <a:buNone/>
            </a:pPr>
            <a:r>
              <a:t/>
            </a:r>
            <a:endParaRPr sz="1400">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rPr lang="en" sz="1400">
                <a:solidFill>
                  <a:srgbClr val="000000"/>
                </a:solidFill>
                <a:latin typeface="Roboto Condensed Light"/>
                <a:ea typeface="Roboto Condensed Light"/>
                <a:cs typeface="Roboto Condensed Light"/>
                <a:sym typeface="Roboto Condensed Light"/>
              </a:rPr>
              <a:t>Images Credit: CS 109b Lecture Notes, Spring 2019</a:t>
            </a:r>
            <a:endParaRPr sz="1400">
              <a:solidFill>
                <a:srgbClr val="000000"/>
              </a:solidFill>
              <a:latin typeface="Roboto Condensed Light"/>
              <a:ea typeface="Roboto Condensed Light"/>
              <a:cs typeface="Roboto Condensed Light"/>
              <a:sym typeface="Roboto Condensed Light"/>
            </a:endParaRPr>
          </a:p>
        </p:txBody>
      </p:sp>
      <p:sp>
        <p:nvSpPr>
          <p:cNvPr id="919" name="Google Shape;919;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20" name="Google Shape;920;p80"/>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921" name="Google Shape;921;p8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922" name="Google Shape;922;p80"/>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923" name="Google Shape;923;p80"/>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pic>
        <p:nvPicPr>
          <p:cNvPr id="924" name="Google Shape;924;p80"/>
          <p:cNvPicPr preferRelativeResize="0"/>
          <p:nvPr/>
        </p:nvPicPr>
        <p:blipFill>
          <a:blip r:embed="rId4">
            <a:alphaModFix/>
          </a:blip>
          <a:stretch>
            <a:fillRect/>
          </a:stretch>
        </p:blipFill>
        <p:spPr>
          <a:xfrm>
            <a:off x="5272275" y="1021075"/>
            <a:ext cx="3559975" cy="2301175"/>
          </a:xfrm>
          <a:prstGeom prst="rect">
            <a:avLst/>
          </a:prstGeom>
          <a:noFill/>
          <a:ln>
            <a:noFill/>
          </a:ln>
        </p:spPr>
      </p:pic>
      <p:pic>
        <p:nvPicPr>
          <p:cNvPr id="925" name="Google Shape;925;p80"/>
          <p:cNvPicPr preferRelativeResize="0"/>
          <p:nvPr/>
        </p:nvPicPr>
        <p:blipFill>
          <a:blip r:embed="rId5">
            <a:alphaModFix/>
          </a:blip>
          <a:stretch>
            <a:fillRect/>
          </a:stretch>
        </p:blipFill>
        <p:spPr>
          <a:xfrm>
            <a:off x="5528452" y="3322250"/>
            <a:ext cx="2363023" cy="1254525"/>
          </a:xfrm>
          <a:prstGeom prst="rect">
            <a:avLst/>
          </a:prstGeom>
          <a:noFill/>
          <a:ln>
            <a:noFill/>
          </a:ln>
        </p:spPr>
      </p:pic>
      <p:pic>
        <p:nvPicPr>
          <p:cNvPr descr="Image result for relu activation" id="926" name="Google Shape;926;p80"/>
          <p:cNvPicPr preferRelativeResize="0"/>
          <p:nvPr/>
        </p:nvPicPr>
        <p:blipFill>
          <a:blip r:embed="rId6">
            <a:alphaModFix/>
          </a:blip>
          <a:stretch>
            <a:fillRect/>
          </a:stretch>
        </p:blipFill>
        <p:spPr>
          <a:xfrm>
            <a:off x="950563" y="3215950"/>
            <a:ext cx="1375425" cy="9287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Grasp Sample Setup: Current Time Step, </a:t>
            </a:r>
            <a:r>
              <a:rPr i="1" lang="en">
                <a:solidFill>
                  <a:srgbClr val="980000"/>
                </a:solidFill>
                <a:latin typeface="Roboto Condensed"/>
                <a:ea typeface="Roboto Condensed"/>
                <a:cs typeface="Roboto Condensed"/>
                <a:sym typeface="Roboto Condensed"/>
              </a:rPr>
              <a:t>t</a:t>
            </a:r>
            <a:endParaRPr i="1">
              <a:solidFill>
                <a:srgbClr val="980000"/>
              </a:solidFill>
              <a:latin typeface="Roboto Condensed"/>
              <a:ea typeface="Roboto Condensed"/>
              <a:cs typeface="Roboto Condensed"/>
              <a:sym typeface="Roboto Condensed"/>
            </a:endParaRPr>
          </a:p>
        </p:txBody>
      </p:sp>
      <p:sp>
        <p:nvSpPr>
          <p:cNvPr id="932" name="Google Shape;932;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33" name="Google Shape;933;p81"/>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934" name="Google Shape;934;p8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935" name="Google Shape;935;p81"/>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936" name="Google Shape;936;p81"/>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pic>
        <p:nvPicPr>
          <p:cNvPr id="937" name="Google Shape;937;p81"/>
          <p:cNvPicPr preferRelativeResize="0"/>
          <p:nvPr/>
        </p:nvPicPr>
        <p:blipFill rotWithShape="1">
          <a:blip r:embed="rId4">
            <a:alphaModFix/>
          </a:blip>
          <a:srcRect b="4434" l="0" r="6898" t="0"/>
          <a:stretch/>
        </p:blipFill>
        <p:spPr>
          <a:xfrm>
            <a:off x="1313100" y="1173475"/>
            <a:ext cx="2098500" cy="3169349"/>
          </a:xfrm>
          <a:prstGeom prst="rect">
            <a:avLst/>
          </a:prstGeom>
          <a:noFill/>
          <a:ln>
            <a:noFill/>
          </a:ln>
        </p:spPr>
      </p:pic>
      <p:pic>
        <p:nvPicPr>
          <p:cNvPr id="938" name="Google Shape;938;p81"/>
          <p:cNvPicPr preferRelativeResize="0"/>
          <p:nvPr/>
        </p:nvPicPr>
        <p:blipFill>
          <a:blip r:embed="rId5">
            <a:alphaModFix/>
          </a:blip>
          <a:stretch>
            <a:fillRect/>
          </a:stretch>
        </p:blipFill>
        <p:spPr>
          <a:xfrm>
            <a:off x="5056425" y="1209325"/>
            <a:ext cx="1773602" cy="1960548"/>
          </a:xfrm>
          <a:prstGeom prst="rect">
            <a:avLst/>
          </a:prstGeom>
          <a:noFill/>
          <a:ln>
            <a:noFill/>
          </a:ln>
        </p:spPr>
      </p:pic>
      <p:cxnSp>
        <p:nvCxnSpPr>
          <p:cNvPr id="939" name="Google Shape;939;p81"/>
          <p:cNvCxnSpPr/>
          <p:nvPr/>
        </p:nvCxnSpPr>
        <p:spPr>
          <a:xfrm rot="10800000">
            <a:off x="2454250" y="1383800"/>
            <a:ext cx="0" cy="1758000"/>
          </a:xfrm>
          <a:prstGeom prst="straightConnector1">
            <a:avLst/>
          </a:prstGeom>
          <a:noFill/>
          <a:ln cap="flat" cmpd="sng" w="28575">
            <a:solidFill>
              <a:srgbClr val="0000FF"/>
            </a:solidFill>
            <a:prstDash val="solid"/>
            <a:round/>
            <a:headEnd len="med" w="med" type="none"/>
            <a:tailEnd len="med" w="med" type="stealth"/>
          </a:ln>
        </p:spPr>
      </p:cxnSp>
      <p:cxnSp>
        <p:nvCxnSpPr>
          <p:cNvPr id="940" name="Google Shape;940;p81"/>
          <p:cNvCxnSpPr/>
          <p:nvPr/>
        </p:nvCxnSpPr>
        <p:spPr>
          <a:xfrm flipH="1">
            <a:off x="1540450" y="3141800"/>
            <a:ext cx="922500" cy="426300"/>
          </a:xfrm>
          <a:prstGeom prst="straightConnector1">
            <a:avLst/>
          </a:prstGeom>
          <a:noFill/>
          <a:ln cap="flat" cmpd="sng" w="28575">
            <a:solidFill>
              <a:srgbClr val="FF0000"/>
            </a:solidFill>
            <a:prstDash val="solid"/>
            <a:round/>
            <a:headEnd len="med" w="med" type="none"/>
            <a:tailEnd len="med" w="med" type="stealth"/>
          </a:ln>
        </p:spPr>
      </p:cxnSp>
      <p:cxnSp>
        <p:nvCxnSpPr>
          <p:cNvPr id="941" name="Google Shape;941;p81"/>
          <p:cNvCxnSpPr/>
          <p:nvPr/>
        </p:nvCxnSpPr>
        <p:spPr>
          <a:xfrm>
            <a:off x="2471675" y="3150500"/>
            <a:ext cx="818100" cy="200100"/>
          </a:xfrm>
          <a:prstGeom prst="straightConnector1">
            <a:avLst/>
          </a:prstGeom>
          <a:noFill/>
          <a:ln cap="flat" cmpd="sng" w="28575">
            <a:solidFill>
              <a:srgbClr val="00FF00"/>
            </a:solidFill>
            <a:prstDash val="solid"/>
            <a:round/>
            <a:headEnd len="med" w="med" type="none"/>
            <a:tailEnd len="med" w="med" type="stealth"/>
          </a:ln>
        </p:spPr>
      </p:cxnSp>
      <p:cxnSp>
        <p:nvCxnSpPr>
          <p:cNvPr id="942" name="Google Shape;942;p81"/>
          <p:cNvCxnSpPr/>
          <p:nvPr/>
        </p:nvCxnSpPr>
        <p:spPr>
          <a:xfrm flipH="1">
            <a:off x="2402050" y="3150500"/>
            <a:ext cx="43500" cy="470100"/>
          </a:xfrm>
          <a:prstGeom prst="straightConnector1">
            <a:avLst/>
          </a:prstGeom>
          <a:noFill/>
          <a:ln cap="flat" cmpd="sng" w="28575">
            <a:solidFill>
              <a:srgbClr val="00FFFF"/>
            </a:solidFill>
            <a:prstDash val="solid"/>
            <a:round/>
            <a:headEnd len="med" w="med" type="none"/>
            <a:tailEnd len="med" w="med" type="stealth"/>
          </a:ln>
        </p:spPr>
      </p:cxnSp>
      <p:cxnSp>
        <p:nvCxnSpPr>
          <p:cNvPr id="943" name="Google Shape;943;p81"/>
          <p:cNvCxnSpPr/>
          <p:nvPr/>
        </p:nvCxnSpPr>
        <p:spPr>
          <a:xfrm flipH="1" rot="10800000">
            <a:off x="3105500" y="1195575"/>
            <a:ext cx="1975800" cy="579000"/>
          </a:xfrm>
          <a:prstGeom prst="straightConnector1">
            <a:avLst/>
          </a:prstGeom>
          <a:noFill/>
          <a:ln cap="flat" cmpd="sng" w="28575">
            <a:solidFill>
              <a:srgbClr val="980000"/>
            </a:solidFill>
            <a:prstDash val="solid"/>
            <a:round/>
            <a:headEnd len="med" w="med" type="none"/>
            <a:tailEnd len="med" w="med" type="none"/>
          </a:ln>
        </p:spPr>
      </p:cxnSp>
      <p:cxnSp>
        <p:nvCxnSpPr>
          <p:cNvPr id="944" name="Google Shape;944;p81"/>
          <p:cNvCxnSpPr/>
          <p:nvPr/>
        </p:nvCxnSpPr>
        <p:spPr>
          <a:xfrm>
            <a:off x="3132875" y="1893000"/>
            <a:ext cx="1959600" cy="1272900"/>
          </a:xfrm>
          <a:prstGeom prst="straightConnector1">
            <a:avLst/>
          </a:prstGeom>
          <a:noFill/>
          <a:ln cap="flat" cmpd="sng" w="28575">
            <a:solidFill>
              <a:srgbClr val="980000"/>
            </a:solidFill>
            <a:prstDash val="solid"/>
            <a:round/>
            <a:headEnd len="med" w="med" type="none"/>
            <a:tailEnd len="med" w="med" type="none"/>
          </a:ln>
        </p:spPr>
      </p:cxnSp>
      <p:sp>
        <p:nvSpPr>
          <p:cNvPr id="945" name="Google Shape;945;p81"/>
          <p:cNvSpPr txBox="1"/>
          <p:nvPr/>
        </p:nvSpPr>
        <p:spPr>
          <a:xfrm>
            <a:off x="5003475" y="3708450"/>
            <a:ext cx="2973900" cy="6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Grasp attempt </a:t>
            </a:r>
            <a:r>
              <a:rPr i="1" lang="en" sz="1800">
                <a:latin typeface="Roboto Condensed Light"/>
                <a:ea typeface="Roboto Condensed Light"/>
                <a:cs typeface="Roboto Condensed Light"/>
                <a:sym typeface="Roboto Condensed Light"/>
              </a:rPr>
              <a:t>i</a:t>
            </a:r>
            <a:endParaRPr i="1" sz="1800">
              <a:latin typeface="Roboto Condensed Light"/>
              <a:ea typeface="Roboto Condensed Light"/>
              <a:cs typeface="Roboto Condensed Light"/>
              <a:sym typeface="Roboto Condensed Light"/>
            </a:endParaRPr>
          </a:p>
        </p:txBody>
      </p:sp>
      <p:sp>
        <p:nvSpPr>
          <p:cNvPr id="946" name="Google Shape;946;p81"/>
          <p:cNvSpPr txBox="1"/>
          <p:nvPr/>
        </p:nvSpPr>
        <p:spPr>
          <a:xfrm>
            <a:off x="5092475" y="3244625"/>
            <a:ext cx="1773600" cy="6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latin typeface="Roboto Condensed"/>
                <a:ea typeface="Roboto Condensed"/>
                <a:cs typeface="Roboto Condensed"/>
                <a:sym typeface="Roboto Condensed"/>
              </a:rPr>
              <a:t>I</a:t>
            </a:r>
            <a:r>
              <a:rPr baseline="-25000" i="1" lang="en" sz="2400">
                <a:latin typeface="Roboto Condensed Light"/>
                <a:ea typeface="Roboto Condensed Light"/>
                <a:cs typeface="Roboto Condensed Light"/>
                <a:sym typeface="Roboto Condensed Light"/>
              </a:rPr>
              <a:t>t</a:t>
            </a:r>
            <a:r>
              <a:rPr baseline="30000" i="1" lang="en" sz="2400">
                <a:latin typeface="Roboto Condensed Light"/>
                <a:ea typeface="Roboto Condensed Light"/>
                <a:cs typeface="Roboto Condensed Light"/>
                <a:sym typeface="Roboto Condensed Light"/>
              </a:rPr>
              <a:t>i</a:t>
            </a:r>
            <a:endParaRPr baseline="30000" i="1" sz="2400">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2"/>
                                        </p:tgtEl>
                                        <p:attrNameLst>
                                          <p:attrName>style.visibility</p:attrName>
                                        </p:attrNameLst>
                                      </p:cBhvr>
                                      <p:to>
                                        <p:strVal val="visible"/>
                                      </p:to>
                                    </p:set>
                                    <p:animEffect filter="fade" transition="in">
                                      <p:cBhvr>
                                        <p:cTn dur="1000"/>
                                        <p:tgtEl>
                                          <p:spTgt spid="9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The Robot Grasping Problem</a:t>
            </a:r>
            <a:endParaRPr>
              <a:solidFill>
                <a:srgbClr val="980000"/>
              </a:solidFill>
              <a:latin typeface="Roboto Condensed"/>
              <a:ea typeface="Roboto Condensed"/>
              <a:cs typeface="Roboto Condensed"/>
              <a:sym typeface="Roboto Condensed"/>
            </a:endParaRPr>
          </a:p>
        </p:txBody>
      </p:sp>
      <p:sp>
        <p:nvSpPr>
          <p:cNvPr id="109" name="Google Shape;109;p19"/>
          <p:cNvSpPr txBox="1"/>
          <p:nvPr>
            <p:ph idx="1" type="body"/>
          </p:nvPr>
        </p:nvSpPr>
        <p:spPr>
          <a:xfrm>
            <a:off x="311700" y="1152475"/>
            <a:ext cx="5694000" cy="348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Why is this so hard? </a:t>
            </a:r>
            <a:r>
              <a:rPr lang="en">
                <a:solidFill>
                  <a:srgbClr val="000000"/>
                </a:solidFill>
                <a:latin typeface="Roboto Condensed"/>
                <a:ea typeface="Roboto Condensed"/>
                <a:cs typeface="Roboto Condensed"/>
                <a:sym typeface="Roboto Condensed"/>
              </a:rPr>
              <a:t>Huge control space!</a:t>
            </a:r>
            <a:endParaRPr>
              <a:solidFill>
                <a:srgbClr val="000000"/>
              </a:solidFill>
              <a:latin typeface="Roboto Condensed"/>
              <a:ea typeface="Roboto Condensed"/>
              <a:cs typeface="Roboto Condensed"/>
              <a:sym typeface="Roboto Condensed"/>
            </a:endParaRPr>
          </a:p>
          <a:p>
            <a:pPr indent="0" lvl="0" marL="457200" rtl="0" algn="l">
              <a:spcBef>
                <a:spcPts val="160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l">
              <a:spcBef>
                <a:spcPts val="160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problem is easy to state, hard to get right:</a:t>
            </a:r>
            <a:endParaRPr>
              <a:solidFill>
                <a:srgbClr val="000000"/>
              </a:solidFill>
              <a:latin typeface="Roboto Condensed Light"/>
              <a:ea typeface="Roboto Condensed Light"/>
              <a:cs typeface="Roboto Condensed Light"/>
              <a:sym typeface="Roboto Condensed Light"/>
            </a:endParaRPr>
          </a:p>
          <a:p>
            <a:pPr indent="0" lvl="0" marL="91440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We are still very far from robots that can perform even routine household dexterous tasks, e.g. laundry folding</a:t>
            </a:r>
            <a:endParaRPr>
              <a:solidFill>
                <a:srgbClr val="D9D9D9"/>
              </a:solidFill>
              <a:latin typeface="Roboto Condensed Light"/>
              <a:ea typeface="Roboto Condensed Light"/>
              <a:cs typeface="Roboto Condensed Light"/>
              <a:sym typeface="Roboto Condensed Light"/>
            </a:endParaRPr>
          </a:p>
        </p:txBody>
      </p:sp>
      <p:sp>
        <p:nvSpPr>
          <p:cNvPr id="110" name="Google Shape;11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1" name="Google Shape;111;p1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12" name="Google Shape;112;p1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13" name="Google Shape;113;p19"/>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14" name="Google Shape;114;p19"/>
          <p:cNvPicPr preferRelativeResize="0"/>
          <p:nvPr/>
        </p:nvPicPr>
        <p:blipFill>
          <a:blip r:embed="rId3">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pic>
        <p:nvPicPr>
          <p:cNvPr id="951" name="Google Shape;951;p82"/>
          <p:cNvPicPr preferRelativeResize="0"/>
          <p:nvPr/>
        </p:nvPicPr>
        <p:blipFill rotWithShape="1">
          <a:blip r:embed="rId3">
            <a:alphaModFix/>
          </a:blip>
          <a:srcRect b="0" l="1312" r="6902" t="0"/>
          <a:stretch/>
        </p:blipFill>
        <p:spPr>
          <a:xfrm>
            <a:off x="1328375" y="1134400"/>
            <a:ext cx="2124600" cy="3238701"/>
          </a:xfrm>
          <a:prstGeom prst="rect">
            <a:avLst/>
          </a:prstGeom>
          <a:noFill/>
          <a:ln>
            <a:noFill/>
          </a:ln>
        </p:spPr>
      </p:pic>
      <p:sp>
        <p:nvSpPr>
          <p:cNvPr id="952" name="Google Shape;952;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Grasp Sample Setup: Final Time Step, </a:t>
            </a:r>
            <a:r>
              <a:rPr i="1" lang="en">
                <a:solidFill>
                  <a:srgbClr val="980000"/>
                </a:solidFill>
                <a:latin typeface="Roboto Condensed"/>
                <a:ea typeface="Roboto Condensed"/>
                <a:cs typeface="Roboto Condensed"/>
                <a:sym typeface="Roboto Condensed"/>
              </a:rPr>
              <a:t>T</a:t>
            </a:r>
            <a:endParaRPr i="1">
              <a:solidFill>
                <a:srgbClr val="980000"/>
              </a:solidFill>
              <a:latin typeface="Roboto Condensed"/>
              <a:ea typeface="Roboto Condensed"/>
              <a:cs typeface="Roboto Condensed"/>
              <a:sym typeface="Roboto Condensed"/>
            </a:endParaRPr>
          </a:p>
        </p:txBody>
      </p:sp>
      <p:sp>
        <p:nvSpPr>
          <p:cNvPr id="953" name="Google Shape;953;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54" name="Google Shape;954;p82"/>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955" name="Google Shape;955;p8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956" name="Google Shape;956;p82"/>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957" name="Google Shape;957;p82"/>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cxnSp>
        <p:nvCxnSpPr>
          <p:cNvPr id="958" name="Google Shape;958;p82"/>
          <p:cNvCxnSpPr/>
          <p:nvPr/>
        </p:nvCxnSpPr>
        <p:spPr>
          <a:xfrm flipH="1" rot="10800000">
            <a:off x="3105500" y="1195575"/>
            <a:ext cx="1975800" cy="579000"/>
          </a:xfrm>
          <a:prstGeom prst="straightConnector1">
            <a:avLst/>
          </a:prstGeom>
          <a:noFill/>
          <a:ln cap="flat" cmpd="sng" w="28575">
            <a:solidFill>
              <a:srgbClr val="980000"/>
            </a:solidFill>
            <a:prstDash val="solid"/>
            <a:round/>
            <a:headEnd len="med" w="med" type="none"/>
            <a:tailEnd len="med" w="med" type="none"/>
          </a:ln>
        </p:spPr>
      </p:cxnSp>
      <p:cxnSp>
        <p:nvCxnSpPr>
          <p:cNvPr id="959" name="Google Shape;959;p82"/>
          <p:cNvCxnSpPr/>
          <p:nvPr/>
        </p:nvCxnSpPr>
        <p:spPr>
          <a:xfrm>
            <a:off x="3132875" y="1893000"/>
            <a:ext cx="1959600" cy="1272900"/>
          </a:xfrm>
          <a:prstGeom prst="straightConnector1">
            <a:avLst/>
          </a:prstGeom>
          <a:noFill/>
          <a:ln cap="flat" cmpd="sng" w="28575">
            <a:solidFill>
              <a:srgbClr val="980000"/>
            </a:solidFill>
            <a:prstDash val="solid"/>
            <a:round/>
            <a:headEnd len="med" w="med" type="none"/>
            <a:tailEnd len="med" w="med" type="none"/>
          </a:ln>
        </p:spPr>
      </p:cxnSp>
      <p:pic>
        <p:nvPicPr>
          <p:cNvPr id="960" name="Google Shape;960;p82"/>
          <p:cNvPicPr preferRelativeResize="0"/>
          <p:nvPr/>
        </p:nvPicPr>
        <p:blipFill>
          <a:blip r:embed="rId5">
            <a:alphaModFix/>
          </a:blip>
          <a:stretch>
            <a:fillRect/>
          </a:stretch>
        </p:blipFill>
        <p:spPr>
          <a:xfrm>
            <a:off x="5088200" y="1183550"/>
            <a:ext cx="1808682" cy="1986326"/>
          </a:xfrm>
          <a:prstGeom prst="rect">
            <a:avLst/>
          </a:prstGeom>
          <a:noFill/>
          <a:ln>
            <a:noFill/>
          </a:ln>
        </p:spPr>
      </p:pic>
      <p:cxnSp>
        <p:nvCxnSpPr>
          <p:cNvPr id="961" name="Google Shape;961;p82"/>
          <p:cNvCxnSpPr/>
          <p:nvPr/>
        </p:nvCxnSpPr>
        <p:spPr>
          <a:xfrm rot="10800000">
            <a:off x="2454250" y="1383800"/>
            <a:ext cx="0" cy="1758000"/>
          </a:xfrm>
          <a:prstGeom prst="straightConnector1">
            <a:avLst/>
          </a:prstGeom>
          <a:noFill/>
          <a:ln cap="flat" cmpd="sng" w="28575">
            <a:solidFill>
              <a:srgbClr val="0000FF"/>
            </a:solidFill>
            <a:prstDash val="solid"/>
            <a:round/>
            <a:headEnd len="med" w="med" type="none"/>
            <a:tailEnd len="med" w="med" type="stealth"/>
          </a:ln>
        </p:spPr>
      </p:cxnSp>
      <p:cxnSp>
        <p:nvCxnSpPr>
          <p:cNvPr id="962" name="Google Shape;962;p82"/>
          <p:cNvCxnSpPr/>
          <p:nvPr/>
        </p:nvCxnSpPr>
        <p:spPr>
          <a:xfrm flipH="1">
            <a:off x="1540450" y="3141800"/>
            <a:ext cx="922500" cy="426300"/>
          </a:xfrm>
          <a:prstGeom prst="straightConnector1">
            <a:avLst/>
          </a:prstGeom>
          <a:noFill/>
          <a:ln cap="flat" cmpd="sng" w="28575">
            <a:solidFill>
              <a:srgbClr val="FF0000"/>
            </a:solidFill>
            <a:prstDash val="solid"/>
            <a:round/>
            <a:headEnd len="med" w="med" type="none"/>
            <a:tailEnd len="med" w="med" type="stealth"/>
          </a:ln>
        </p:spPr>
      </p:cxnSp>
      <p:cxnSp>
        <p:nvCxnSpPr>
          <p:cNvPr id="963" name="Google Shape;963;p82"/>
          <p:cNvCxnSpPr/>
          <p:nvPr/>
        </p:nvCxnSpPr>
        <p:spPr>
          <a:xfrm>
            <a:off x="2471675" y="3150500"/>
            <a:ext cx="818100" cy="200100"/>
          </a:xfrm>
          <a:prstGeom prst="straightConnector1">
            <a:avLst/>
          </a:prstGeom>
          <a:noFill/>
          <a:ln cap="flat" cmpd="sng" w="28575">
            <a:solidFill>
              <a:srgbClr val="00FF00"/>
            </a:solidFill>
            <a:prstDash val="solid"/>
            <a:round/>
            <a:headEnd len="med" w="med" type="none"/>
            <a:tailEnd len="med" w="med" type="stealth"/>
          </a:ln>
        </p:spPr>
      </p:cxnSp>
      <p:cxnSp>
        <p:nvCxnSpPr>
          <p:cNvPr id="964" name="Google Shape;964;p82"/>
          <p:cNvCxnSpPr/>
          <p:nvPr/>
        </p:nvCxnSpPr>
        <p:spPr>
          <a:xfrm flipH="1">
            <a:off x="2402050" y="3150500"/>
            <a:ext cx="43500" cy="470100"/>
          </a:xfrm>
          <a:prstGeom prst="straightConnector1">
            <a:avLst/>
          </a:prstGeom>
          <a:noFill/>
          <a:ln cap="flat" cmpd="sng" w="28575">
            <a:solidFill>
              <a:srgbClr val="00FFFF"/>
            </a:solidFill>
            <a:prstDash val="solid"/>
            <a:round/>
            <a:headEnd len="med" w="med" type="none"/>
            <a:tailEnd len="med" w="med" type="stealth"/>
          </a:ln>
        </p:spPr>
      </p:cxnSp>
      <p:cxnSp>
        <p:nvCxnSpPr>
          <p:cNvPr id="965" name="Google Shape;965;p82"/>
          <p:cNvCxnSpPr/>
          <p:nvPr/>
        </p:nvCxnSpPr>
        <p:spPr>
          <a:xfrm>
            <a:off x="2462950" y="3211425"/>
            <a:ext cx="0" cy="696300"/>
          </a:xfrm>
          <a:prstGeom prst="straightConnector1">
            <a:avLst/>
          </a:prstGeom>
          <a:noFill/>
          <a:ln cap="flat" cmpd="sng" w="28575">
            <a:solidFill>
              <a:srgbClr val="FF00FF"/>
            </a:solidFill>
            <a:prstDash val="solid"/>
            <a:round/>
            <a:headEnd len="med" w="med" type="none"/>
            <a:tailEnd len="med" w="med" type="stealth"/>
          </a:ln>
        </p:spPr>
      </p:cxnSp>
      <p:cxnSp>
        <p:nvCxnSpPr>
          <p:cNvPr id="966" name="Google Shape;966;p82"/>
          <p:cNvCxnSpPr/>
          <p:nvPr/>
        </p:nvCxnSpPr>
        <p:spPr>
          <a:xfrm>
            <a:off x="2393350" y="3629175"/>
            <a:ext cx="69600" cy="304500"/>
          </a:xfrm>
          <a:prstGeom prst="straightConnector1">
            <a:avLst/>
          </a:prstGeom>
          <a:noFill/>
          <a:ln cap="flat" cmpd="sng" w="28575">
            <a:solidFill>
              <a:srgbClr val="FF9900"/>
            </a:solidFill>
            <a:prstDash val="solid"/>
            <a:round/>
            <a:headEnd len="med" w="med" type="none"/>
            <a:tailEnd len="med" w="med" type="stealth"/>
          </a:ln>
        </p:spPr>
      </p:cxnSp>
      <p:cxnSp>
        <p:nvCxnSpPr>
          <p:cNvPr id="967" name="Google Shape;967;p82"/>
          <p:cNvCxnSpPr/>
          <p:nvPr/>
        </p:nvCxnSpPr>
        <p:spPr>
          <a:xfrm>
            <a:off x="3831175" y="3561375"/>
            <a:ext cx="624300" cy="15600"/>
          </a:xfrm>
          <a:prstGeom prst="straightConnector1">
            <a:avLst/>
          </a:prstGeom>
          <a:noFill/>
          <a:ln cap="flat" cmpd="sng" w="28575">
            <a:solidFill>
              <a:srgbClr val="00FFFF"/>
            </a:solidFill>
            <a:prstDash val="solid"/>
            <a:round/>
            <a:headEnd len="med" w="med" type="none"/>
            <a:tailEnd len="med" w="med" type="stealth"/>
          </a:ln>
        </p:spPr>
      </p:cxnSp>
      <p:cxnSp>
        <p:nvCxnSpPr>
          <p:cNvPr id="968" name="Google Shape;968;p82"/>
          <p:cNvCxnSpPr/>
          <p:nvPr/>
        </p:nvCxnSpPr>
        <p:spPr>
          <a:xfrm>
            <a:off x="3831150" y="4000613"/>
            <a:ext cx="606900" cy="600"/>
          </a:xfrm>
          <a:prstGeom prst="straightConnector1">
            <a:avLst/>
          </a:prstGeom>
          <a:noFill/>
          <a:ln cap="flat" cmpd="sng" w="28575">
            <a:solidFill>
              <a:srgbClr val="FF00FF"/>
            </a:solidFill>
            <a:prstDash val="solid"/>
            <a:round/>
            <a:headEnd len="med" w="med" type="none"/>
            <a:tailEnd len="med" w="med" type="stealth"/>
          </a:ln>
        </p:spPr>
      </p:cxnSp>
      <p:cxnSp>
        <p:nvCxnSpPr>
          <p:cNvPr id="969" name="Google Shape;969;p82"/>
          <p:cNvCxnSpPr/>
          <p:nvPr/>
        </p:nvCxnSpPr>
        <p:spPr>
          <a:xfrm flipH="1" rot="10800000">
            <a:off x="3831175" y="4360100"/>
            <a:ext cx="650400" cy="6900"/>
          </a:xfrm>
          <a:prstGeom prst="straightConnector1">
            <a:avLst/>
          </a:prstGeom>
          <a:noFill/>
          <a:ln cap="flat" cmpd="sng" w="28575">
            <a:solidFill>
              <a:srgbClr val="FF9900"/>
            </a:solidFill>
            <a:prstDash val="solid"/>
            <a:round/>
            <a:headEnd len="med" w="med" type="none"/>
            <a:tailEnd len="med" w="med" type="stealth"/>
          </a:ln>
        </p:spPr>
      </p:cxnSp>
      <p:sp>
        <p:nvSpPr>
          <p:cNvPr id="970" name="Google Shape;970;p82"/>
          <p:cNvSpPr txBox="1"/>
          <p:nvPr/>
        </p:nvSpPr>
        <p:spPr>
          <a:xfrm>
            <a:off x="4623450" y="3264525"/>
            <a:ext cx="2273400" cy="12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C</a:t>
            </a:r>
            <a:r>
              <a:rPr lang="en" sz="1800">
                <a:latin typeface="Roboto Condensed Light"/>
                <a:ea typeface="Roboto Condensed Light"/>
                <a:cs typeface="Roboto Condensed Light"/>
                <a:sym typeface="Roboto Condensed Light"/>
              </a:rPr>
              <a:t>urrent pose</a:t>
            </a:r>
            <a:r>
              <a:rPr lang="en" sz="1800">
                <a:latin typeface="Roboto Condensed Light"/>
                <a:ea typeface="Roboto Condensed Light"/>
                <a:cs typeface="Roboto Condensed Light"/>
                <a:sym typeface="Roboto Condensed Light"/>
              </a:rPr>
              <a:t>, </a:t>
            </a:r>
            <a:r>
              <a:rPr b="1" lang="en" sz="1800">
                <a:solidFill>
                  <a:schemeClr val="dk1"/>
                </a:solidFill>
                <a:latin typeface="Roboto Condensed"/>
                <a:ea typeface="Roboto Condensed"/>
                <a:cs typeface="Roboto Condensed"/>
                <a:sym typeface="Roboto Condensed"/>
              </a:rPr>
              <a:t>p</a:t>
            </a:r>
            <a:r>
              <a:rPr baseline="-25000" i="1" lang="en" sz="1800">
                <a:solidFill>
                  <a:schemeClr val="dk1"/>
                </a:solidFill>
                <a:latin typeface="Roboto Condensed Light"/>
                <a:ea typeface="Roboto Condensed Light"/>
                <a:cs typeface="Roboto Condensed Light"/>
                <a:sym typeface="Roboto Condensed Light"/>
              </a:rPr>
              <a:t>t</a:t>
            </a:r>
            <a:r>
              <a:rPr baseline="30000" i="1" lang="en" sz="1800">
                <a:solidFill>
                  <a:schemeClr val="dk1"/>
                </a:solidFill>
                <a:latin typeface="Roboto Condensed Light"/>
                <a:ea typeface="Roboto Condensed Light"/>
                <a:cs typeface="Roboto Condensed Light"/>
                <a:sym typeface="Roboto Condensed Light"/>
              </a:rPr>
              <a:t>i</a:t>
            </a:r>
            <a:endParaRPr i="1" sz="18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1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Final pose, </a:t>
            </a:r>
            <a:r>
              <a:rPr b="1" i="1" lang="en" sz="1800">
                <a:solidFill>
                  <a:schemeClr val="dk1"/>
                </a:solidFill>
                <a:latin typeface="Roboto Condensed"/>
                <a:ea typeface="Roboto Condensed"/>
                <a:cs typeface="Roboto Condensed"/>
                <a:sym typeface="Roboto Condensed"/>
              </a:rPr>
              <a:t>p</a:t>
            </a:r>
            <a:r>
              <a:rPr baseline="-25000" i="1" lang="en" sz="1800">
                <a:solidFill>
                  <a:schemeClr val="dk1"/>
                </a:solidFill>
                <a:latin typeface="Roboto Condensed Light"/>
                <a:ea typeface="Roboto Condensed Light"/>
                <a:cs typeface="Roboto Condensed Light"/>
                <a:sym typeface="Roboto Condensed Light"/>
              </a:rPr>
              <a:t>T</a:t>
            </a:r>
            <a:r>
              <a:rPr baseline="30000" i="1" lang="en" sz="1800">
                <a:solidFill>
                  <a:schemeClr val="dk1"/>
                </a:solidFill>
                <a:latin typeface="Roboto Condensed Light"/>
                <a:ea typeface="Roboto Condensed Light"/>
                <a:cs typeface="Roboto Condensed Light"/>
                <a:sym typeface="Roboto Condensed Light"/>
              </a:rPr>
              <a:t>i</a:t>
            </a:r>
            <a:endParaRPr i="1" sz="1800">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100">
              <a:latin typeface="Roboto Condensed Light"/>
              <a:ea typeface="Roboto Condensed Light"/>
              <a:cs typeface="Roboto Condensed Light"/>
              <a:sym typeface="Roboto Condensed Light"/>
            </a:endParaRPr>
          </a:p>
          <a:p>
            <a:pPr indent="0" lvl="0" marL="0" rtl="0" algn="l">
              <a:spcBef>
                <a:spcPts val="0"/>
              </a:spcBef>
              <a:spcAft>
                <a:spcPts val="0"/>
              </a:spcAft>
              <a:buNone/>
            </a:pPr>
            <a:r>
              <a:rPr lang="en" sz="1800">
                <a:latin typeface="Roboto Condensed Light"/>
                <a:ea typeface="Roboto Condensed Light"/>
                <a:cs typeface="Roboto Condensed Light"/>
                <a:sym typeface="Roboto Condensed Light"/>
              </a:rPr>
              <a:t>Task-space motion, </a:t>
            </a:r>
            <a:r>
              <a:rPr b="1" i="1" lang="en" sz="1800">
                <a:solidFill>
                  <a:schemeClr val="dk1"/>
                </a:solidFill>
                <a:latin typeface="Roboto Condensed"/>
                <a:ea typeface="Roboto Condensed"/>
                <a:cs typeface="Roboto Condensed"/>
                <a:sym typeface="Roboto Condensed"/>
              </a:rPr>
              <a:t>v</a:t>
            </a:r>
            <a:r>
              <a:rPr baseline="-25000" i="1" lang="en" sz="1800">
                <a:solidFill>
                  <a:schemeClr val="dk1"/>
                </a:solidFill>
                <a:latin typeface="Roboto Condensed Light"/>
                <a:ea typeface="Roboto Condensed Light"/>
                <a:cs typeface="Roboto Condensed Light"/>
                <a:sym typeface="Roboto Condensed Light"/>
              </a:rPr>
              <a:t>t</a:t>
            </a:r>
            <a:r>
              <a:rPr baseline="30000" i="1" lang="en" sz="1800">
                <a:solidFill>
                  <a:schemeClr val="dk1"/>
                </a:solidFill>
                <a:latin typeface="Roboto Condensed Light"/>
                <a:ea typeface="Roboto Condensed Light"/>
                <a:cs typeface="Roboto Condensed Light"/>
                <a:sym typeface="Roboto Condensed Light"/>
              </a:rPr>
              <a:t>i</a:t>
            </a:r>
            <a:endParaRPr baseline="30000" i="1" sz="1800">
              <a:solidFill>
                <a:schemeClr val="dk1"/>
              </a:solidFill>
              <a:latin typeface="Roboto Condensed Light"/>
              <a:ea typeface="Roboto Condensed Light"/>
              <a:cs typeface="Roboto Condensed Light"/>
              <a:sym typeface="Roboto Condensed Light"/>
            </a:endParaRPr>
          </a:p>
          <a:p>
            <a:pPr indent="0" lvl="0" marL="0" rtl="0" algn="l">
              <a:spcBef>
                <a:spcPts val="0"/>
              </a:spcBef>
              <a:spcAft>
                <a:spcPts val="0"/>
              </a:spcAft>
              <a:buNone/>
            </a:pPr>
            <a:r>
              <a:t/>
            </a:r>
            <a:endParaRPr sz="1800">
              <a:latin typeface="Roboto Condensed Light"/>
              <a:ea typeface="Roboto Condensed Light"/>
              <a:cs typeface="Roboto Condensed Light"/>
              <a:sym typeface="Roboto Condensed Light"/>
            </a:endParaRPr>
          </a:p>
        </p:txBody>
      </p:sp>
      <p:sp>
        <p:nvSpPr>
          <p:cNvPr id="971" name="Google Shape;971;p82"/>
          <p:cNvSpPr/>
          <p:nvPr/>
        </p:nvSpPr>
        <p:spPr>
          <a:xfrm>
            <a:off x="6712225" y="3824350"/>
            <a:ext cx="606900" cy="200100"/>
          </a:xfrm>
          <a:prstGeom prst="rightArrow">
            <a:avLst>
              <a:gd fmla="val 50000" name="adj1"/>
              <a:gd fmla="val 50000" name="adj2"/>
            </a:avLst>
          </a:prstGeom>
          <a:solidFill>
            <a:srgbClr val="E6B8AF"/>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2"/>
          <p:cNvSpPr txBox="1"/>
          <p:nvPr/>
        </p:nvSpPr>
        <p:spPr>
          <a:xfrm>
            <a:off x="7566450" y="3488900"/>
            <a:ext cx="9225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Label, </a:t>
            </a:r>
            <a:r>
              <a:rPr b="1" lang="en" sz="1800">
                <a:solidFill>
                  <a:schemeClr val="dk1"/>
                </a:solidFill>
                <a:latin typeface="Roboto Condensed"/>
                <a:ea typeface="Roboto Condensed"/>
                <a:cs typeface="Roboto Condensed"/>
                <a:sym typeface="Roboto Condensed"/>
              </a:rPr>
              <a:t>l</a:t>
            </a:r>
            <a:r>
              <a:rPr baseline="-25000" i="1" lang="en" sz="1800">
                <a:solidFill>
                  <a:schemeClr val="dk1"/>
                </a:solidFill>
                <a:latin typeface="Roboto Condensed Light"/>
                <a:ea typeface="Roboto Condensed Light"/>
                <a:cs typeface="Roboto Condensed Light"/>
                <a:sym typeface="Roboto Condensed Light"/>
              </a:rPr>
              <a:t>t</a:t>
            </a:r>
            <a:r>
              <a:rPr baseline="30000" i="1" lang="en" sz="1800">
                <a:solidFill>
                  <a:schemeClr val="dk1"/>
                </a:solidFill>
                <a:latin typeface="Roboto Condensed Light"/>
                <a:ea typeface="Roboto Condensed Light"/>
                <a:cs typeface="Roboto Condensed Light"/>
                <a:sym typeface="Roboto Condensed Light"/>
              </a:rPr>
              <a:t>i</a:t>
            </a:r>
            <a:endParaRPr sz="1800">
              <a:latin typeface="Roboto Condensed Light"/>
              <a:ea typeface="Roboto Condensed Light"/>
              <a:cs typeface="Roboto Condensed Light"/>
              <a:sym typeface="Roboto Condensed Light"/>
            </a:endParaRPr>
          </a:p>
        </p:txBody>
      </p:sp>
      <p:sp>
        <p:nvSpPr>
          <p:cNvPr id="973" name="Google Shape;973;p82"/>
          <p:cNvSpPr txBox="1"/>
          <p:nvPr/>
        </p:nvSpPr>
        <p:spPr>
          <a:xfrm>
            <a:off x="7317900" y="3831549"/>
            <a:ext cx="1505100" cy="67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a:t>
            </a:r>
            <a:r>
              <a:rPr b="1" lang="en" sz="1800">
                <a:solidFill>
                  <a:schemeClr val="dk1"/>
                </a:solidFill>
                <a:latin typeface="Roboto Condensed"/>
                <a:ea typeface="Roboto Condensed"/>
                <a:cs typeface="Roboto Condensed"/>
                <a:sym typeface="Roboto Condensed"/>
              </a:rPr>
              <a:t>I</a:t>
            </a:r>
            <a:r>
              <a:rPr baseline="-25000" i="1" lang="en" sz="1800">
                <a:solidFill>
                  <a:schemeClr val="dk1"/>
                </a:solidFill>
                <a:latin typeface="Roboto Condensed Light"/>
                <a:ea typeface="Roboto Condensed Light"/>
                <a:cs typeface="Roboto Condensed Light"/>
                <a:sym typeface="Roboto Condensed Light"/>
              </a:rPr>
              <a:t>t</a:t>
            </a:r>
            <a:r>
              <a:rPr baseline="30000" i="1" lang="en" sz="1800">
                <a:solidFill>
                  <a:schemeClr val="dk1"/>
                </a:solidFill>
                <a:latin typeface="Roboto Condensed Light"/>
                <a:ea typeface="Roboto Condensed Light"/>
                <a:cs typeface="Roboto Condensed Light"/>
                <a:sym typeface="Roboto Condensed Light"/>
              </a:rPr>
              <a:t>i</a:t>
            </a:r>
            <a:r>
              <a:rPr lang="en" sz="1800">
                <a:solidFill>
                  <a:schemeClr val="dk1"/>
                </a:solidFill>
                <a:latin typeface="Roboto Condensed Light"/>
                <a:ea typeface="Roboto Condensed Light"/>
                <a:cs typeface="Roboto Condensed Light"/>
                <a:sym typeface="Roboto Condensed Light"/>
              </a:rPr>
              <a:t>, </a:t>
            </a:r>
            <a:r>
              <a:rPr b="1" lang="en" sz="1800">
                <a:solidFill>
                  <a:schemeClr val="dk1"/>
                </a:solidFill>
                <a:latin typeface="Roboto Condensed"/>
                <a:ea typeface="Roboto Condensed"/>
                <a:cs typeface="Roboto Condensed"/>
                <a:sym typeface="Roboto Condensed"/>
              </a:rPr>
              <a:t>p</a:t>
            </a:r>
            <a:r>
              <a:rPr baseline="-25000" i="1" lang="en" sz="1800">
                <a:solidFill>
                  <a:schemeClr val="dk1"/>
                </a:solidFill>
                <a:latin typeface="Roboto Condensed Light"/>
                <a:ea typeface="Roboto Condensed Light"/>
                <a:cs typeface="Roboto Condensed Light"/>
                <a:sym typeface="Roboto Condensed Light"/>
              </a:rPr>
              <a:t>T</a:t>
            </a:r>
            <a:r>
              <a:rPr baseline="30000" i="1" lang="en" sz="1800">
                <a:solidFill>
                  <a:schemeClr val="dk1"/>
                </a:solidFill>
                <a:latin typeface="Roboto Condensed Light"/>
                <a:ea typeface="Roboto Condensed Light"/>
                <a:cs typeface="Roboto Condensed Light"/>
                <a:sym typeface="Roboto Condensed Light"/>
              </a:rPr>
              <a:t>i</a:t>
            </a:r>
            <a:r>
              <a:rPr lang="en" sz="1800">
                <a:solidFill>
                  <a:schemeClr val="dk1"/>
                </a:solidFill>
                <a:latin typeface="Roboto Condensed Light"/>
                <a:ea typeface="Roboto Condensed Light"/>
                <a:cs typeface="Roboto Condensed Light"/>
                <a:sym typeface="Roboto Condensed Light"/>
              </a:rPr>
              <a:t> - </a:t>
            </a:r>
            <a:r>
              <a:rPr b="1" lang="en" sz="1800">
                <a:solidFill>
                  <a:schemeClr val="dk1"/>
                </a:solidFill>
                <a:latin typeface="Roboto Condensed"/>
                <a:ea typeface="Roboto Condensed"/>
                <a:cs typeface="Roboto Condensed"/>
                <a:sym typeface="Roboto Condensed"/>
              </a:rPr>
              <a:t>p</a:t>
            </a:r>
            <a:r>
              <a:rPr baseline="-25000" i="1" lang="en" sz="1800">
                <a:solidFill>
                  <a:schemeClr val="dk1"/>
                </a:solidFill>
                <a:latin typeface="Roboto Condensed Light"/>
                <a:ea typeface="Roboto Condensed Light"/>
                <a:cs typeface="Roboto Condensed Light"/>
                <a:sym typeface="Roboto Condensed Light"/>
              </a:rPr>
              <a:t>t</a:t>
            </a:r>
            <a:r>
              <a:rPr baseline="30000" i="1" lang="en" sz="1800">
                <a:solidFill>
                  <a:schemeClr val="dk1"/>
                </a:solidFill>
                <a:latin typeface="Roboto Condensed Light"/>
                <a:ea typeface="Roboto Condensed Light"/>
                <a:cs typeface="Roboto Condensed Light"/>
                <a:sym typeface="Roboto Condensed Light"/>
              </a:rPr>
              <a:t>i</a:t>
            </a:r>
            <a:r>
              <a:rPr lang="en" sz="1800">
                <a:solidFill>
                  <a:schemeClr val="dk1"/>
                </a:solidFill>
                <a:latin typeface="Roboto Condensed Light"/>
                <a:ea typeface="Roboto Condensed Light"/>
                <a:cs typeface="Roboto Condensed Light"/>
                <a:sym typeface="Roboto Condensed Light"/>
              </a:rPr>
              <a:t>, </a:t>
            </a:r>
            <a:r>
              <a:rPr b="1" lang="en" sz="1800">
                <a:solidFill>
                  <a:schemeClr val="dk1"/>
                </a:solidFill>
                <a:latin typeface="Roboto Condensed"/>
                <a:ea typeface="Roboto Condensed"/>
                <a:cs typeface="Roboto Condensed"/>
                <a:sym typeface="Roboto Condensed"/>
              </a:rPr>
              <a:t>l</a:t>
            </a:r>
            <a:r>
              <a:rPr baseline="-25000" i="1" lang="en" sz="1800">
                <a:solidFill>
                  <a:schemeClr val="dk1"/>
                </a:solidFill>
                <a:latin typeface="Roboto Condensed Light"/>
                <a:ea typeface="Roboto Condensed Light"/>
                <a:cs typeface="Roboto Condensed Light"/>
                <a:sym typeface="Roboto Condensed Light"/>
              </a:rPr>
              <a:t>t</a:t>
            </a:r>
            <a:r>
              <a:rPr baseline="30000" i="1" lang="en" sz="1800">
                <a:solidFill>
                  <a:schemeClr val="dk1"/>
                </a:solidFill>
                <a:latin typeface="Roboto Condensed Light"/>
                <a:ea typeface="Roboto Condensed Light"/>
                <a:cs typeface="Roboto Condensed Light"/>
                <a:sym typeface="Roboto Condensed Light"/>
              </a:rPr>
              <a:t>i</a:t>
            </a:r>
            <a:r>
              <a:rPr lang="en" sz="1800">
                <a:solidFill>
                  <a:schemeClr val="dk1"/>
                </a:solidFill>
                <a:latin typeface="Roboto Condensed Light"/>
                <a:ea typeface="Roboto Condensed Light"/>
                <a:cs typeface="Roboto Condensed Light"/>
                <a:sym typeface="Roboto Condensed Light"/>
              </a:rPr>
              <a:t>)</a:t>
            </a:r>
            <a:endParaRPr i="1" sz="1800">
              <a:latin typeface="Roboto Condensed Light"/>
              <a:ea typeface="Roboto Condensed Light"/>
              <a:cs typeface="Roboto Condensed Light"/>
              <a:sym typeface="Roboto Condense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000"/>
                                        <p:tgtEl>
                                          <p:spTgt spid="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1000"/>
                                        <p:tgtEl>
                                          <p:spTgt spid="9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sp>
        <p:nvSpPr>
          <p:cNvPr id="978" name="Google Shape;978;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Neural Network Architecture for </a:t>
            </a:r>
            <a:r>
              <a:rPr i="1" lang="en">
                <a:solidFill>
                  <a:srgbClr val="980000"/>
                </a:solidFill>
                <a:latin typeface="Roboto Condensed"/>
                <a:ea typeface="Roboto Condensed"/>
                <a:cs typeface="Roboto Condensed"/>
                <a:sym typeface="Roboto Condensed"/>
              </a:rPr>
              <a:t>g</a:t>
            </a:r>
            <a:r>
              <a:rPr lang="en">
                <a:solidFill>
                  <a:srgbClr val="980000"/>
                </a:solidFill>
                <a:latin typeface="Roboto Condensed"/>
                <a:ea typeface="Roboto Condensed"/>
                <a:cs typeface="Roboto Condensed"/>
                <a:sym typeface="Roboto Condensed"/>
              </a:rPr>
              <a:t>(</a:t>
            </a:r>
            <a:r>
              <a:rPr b="1" lang="en">
                <a:solidFill>
                  <a:srgbClr val="980000"/>
                </a:solidFill>
                <a:latin typeface="Roboto Condensed"/>
                <a:ea typeface="Roboto Condensed"/>
                <a:cs typeface="Roboto Condensed"/>
                <a:sym typeface="Roboto Condensed"/>
              </a:rPr>
              <a:t>I</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 </a:t>
            </a:r>
            <a:r>
              <a:rPr b="1" lang="en">
                <a:solidFill>
                  <a:srgbClr val="980000"/>
                </a:solidFill>
                <a:latin typeface="Roboto Condensed"/>
                <a:ea typeface="Roboto Condensed"/>
                <a:cs typeface="Roboto Condensed"/>
                <a:sym typeface="Roboto Condensed"/>
              </a:rPr>
              <a:t>v</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a:t>
            </a:r>
            <a:endParaRPr>
              <a:solidFill>
                <a:srgbClr val="980000"/>
              </a:solidFill>
              <a:latin typeface="Roboto Condensed"/>
              <a:ea typeface="Roboto Condensed"/>
              <a:cs typeface="Roboto Condensed"/>
              <a:sym typeface="Roboto Condensed"/>
            </a:endParaRPr>
          </a:p>
        </p:txBody>
      </p:sp>
      <p:sp>
        <p:nvSpPr>
          <p:cNvPr id="979" name="Google Shape;979;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80" name="Google Shape;980;p83"/>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981" name="Google Shape;981;p8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982" name="Google Shape;982;p83"/>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983" name="Google Shape;983;p83"/>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pic>
        <p:nvPicPr>
          <p:cNvPr id="984" name="Google Shape;984;p83"/>
          <p:cNvPicPr preferRelativeResize="0"/>
          <p:nvPr/>
        </p:nvPicPr>
        <p:blipFill>
          <a:blip r:embed="rId4">
            <a:alphaModFix/>
          </a:blip>
          <a:stretch>
            <a:fillRect/>
          </a:stretch>
        </p:blipFill>
        <p:spPr>
          <a:xfrm>
            <a:off x="235500" y="1171800"/>
            <a:ext cx="8596750" cy="2438607"/>
          </a:xfrm>
          <a:prstGeom prst="rect">
            <a:avLst/>
          </a:prstGeom>
          <a:noFill/>
          <a:ln>
            <a:noFill/>
          </a:ln>
        </p:spPr>
      </p:pic>
      <p:sp>
        <p:nvSpPr>
          <p:cNvPr id="985" name="Google Shape;985;p83"/>
          <p:cNvSpPr txBox="1"/>
          <p:nvPr/>
        </p:nvSpPr>
        <p:spPr>
          <a:xfrm>
            <a:off x="529925" y="3787475"/>
            <a:ext cx="79425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Network predicts the probability of success of a given motor command,</a:t>
            </a:r>
            <a:endParaRPr sz="1800">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independent of the exact camera pose</a:t>
            </a:r>
            <a:endParaRPr sz="1800">
              <a:latin typeface="Roboto Condensed Light"/>
              <a:ea typeface="Roboto Condensed Light"/>
              <a:cs typeface="Roboto Condensed Light"/>
              <a:sym typeface="Roboto Condensed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9" name="Shape 989"/>
        <p:cNvGrpSpPr/>
        <p:nvPr/>
      </p:nvGrpSpPr>
      <p:grpSpPr>
        <a:xfrm>
          <a:off x="0" y="0"/>
          <a:ext cx="0" cy="0"/>
          <a:chOff x="0" y="0"/>
          <a:chExt cx="0" cy="0"/>
        </a:xfrm>
      </p:grpSpPr>
      <p:sp>
        <p:nvSpPr>
          <p:cNvPr id="990" name="Google Shape;990;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Neural Network Architecture for </a:t>
            </a:r>
            <a:r>
              <a:rPr i="1" lang="en">
                <a:solidFill>
                  <a:srgbClr val="980000"/>
                </a:solidFill>
                <a:latin typeface="Roboto Condensed"/>
                <a:ea typeface="Roboto Condensed"/>
                <a:cs typeface="Roboto Condensed"/>
                <a:sym typeface="Roboto Condensed"/>
              </a:rPr>
              <a:t>g</a:t>
            </a:r>
            <a:r>
              <a:rPr lang="en">
                <a:solidFill>
                  <a:srgbClr val="980000"/>
                </a:solidFill>
                <a:latin typeface="Roboto Condensed"/>
                <a:ea typeface="Roboto Condensed"/>
                <a:cs typeface="Roboto Condensed"/>
                <a:sym typeface="Roboto Condensed"/>
              </a:rPr>
              <a:t>(</a:t>
            </a:r>
            <a:r>
              <a:rPr b="1" lang="en">
                <a:solidFill>
                  <a:srgbClr val="980000"/>
                </a:solidFill>
                <a:latin typeface="Roboto Condensed"/>
                <a:ea typeface="Roboto Condensed"/>
                <a:cs typeface="Roboto Condensed"/>
                <a:sym typeface="Roboto Condensed"/>
              </a:rPr>
              <a:t>I</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 </a:t>
            </a:r>
            <a:r>
              <a:rPr b="1" lang="en">
                <a:solidFill>
                  <a:srgbClr val="980000"/>
                </a:solidFill>
                <a:latin typeface="Roboto Condensed"/>
                <a:ea typeface="Roboto Condensed"/>
                <a:cs typeface="Roboto Condensed"/>
                <a:sym typeface="Roboto Condensed"/>
              </a:rPr>
              <a:t>v</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a:t>
            </a:r>
            <a:endParaRPr>
              <a:solidFill>
                <a:srgbClr val="980000"/>
              </a:solidFill>
              <a:latin typeface="Roboto Condensed"/>
              <a:ea typeface="Roboto Condensed"/>
              <a:cs typeface="Roboto Condensed"/>
              <a:sym typeface="Roboto Condensed"/>
            </a:endParaRPr>
          </a:p>
        </p:txBody>
      </p:sp>
      <p:sp>
        <p:nvSpPr>
          <p:cNvPr id="991" name="Google Shape;991;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992" name="Google Shape;992;p8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993" name="Google Shape;993;p8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994" name="Google Shape;994;p84"/>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995" name="Google Shape;995;p84"/>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pic>
        <p:nvPicPr>
          <p:cNvPr id="996" name="Google Shape;996;p84"/>
          <p:cNvPicPr preferRelativeResize="0"/>
          <p:nvPr/>
        </p:nvPicPr>
        <p:blipFill>
          <a:blip r:embed="rId4">
            <a:alphaModFix/>
          </a:blip>
          <a:stretch>
            <a:fillRect/>
          </a:stretch>
        </p:blipFill>
        <p:spPr>
          <a:xfrm>
            <a:off x="235500" y="1171800"/>
            <a:ext cx="8596750" cy="2438607"/>
          </a:xfrm>
          <a:prstGeom prst="rect">
            <a:avLst/>
          </a:prstGeom>
          <a:noFill/>
          <a:ln>
            <a:noFill/>
          </a:ln>
        </p:spPr>
      </p:pic>
      <p:sp>
        <p:nvSpPr>
          <p:cNvPr id="997" name="Google Shape;997;p84"/>
          <p:cNvSpPr txBox="1"/>
          <p:nvPr/>
        </p:nvSpPr>
        <p:spPr>
          <a:xfrm>
            <a:off x="529925" y="3787475"/>
            <a:ext cx="79425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Input </a:t>
            </a:r>
            <a:r>
              <a:rPr b="1" lang="en" sz="1800">
                <a:latin typeface="Roboto Condensed"/>
                <a:ea typeface="Roboto Condensed"/>
                <a:cs typeface="Roboto Condensed"/>
                <a:sym typeface="Roboto Condensed"/>
              </a:rPr>
              <a:t>I</a:t>
            </a:r>
            <a:r>
              <a:rPr baseline="-25000" i="1" lang="en" sz="1800">
                <a:latin typeface="Roboto Condensed Light"/>
                <a:ea typeface="Roboto Condensed Light"/>
                <a:cs typeface="Roboto Condensed Light"/>
                <a:sym typeface="Roboto Condensed Light"/>
              </a:rPr>
              <a:t>t</a:t>
            </a:r>
            <a:r>
              <a:rPr lang="en" sz="1800">
                <a:latin typeface="Roboto Condensed Light"/>
                <a:ea typeface="Roboto Condensed Light"/>
                <a:cs typeface="Roboto Condensed Light"/>
                <a:sym typeface="Roboto Condensed Light"/>
              </a:rPr>
              <a:t> and </a:t>
            </a:r>
            <a:r>
              <a:rPr b="1" lang="en" sz="1800">
                <a:latin typeface="Roboto Condensed"/>
                <a:ea typeface="Roboto Condensed"/>
                <a:cs typeface="Roboto Condensed"/>
                <a:sym typeface="Roboto Condensed"/>
              </a:rPr>
              <a:t>I</a:t>
            </a:r>
            <a:r>
              <a:rPr baseline="-25000" i="1" lang="en" sz="1800">
                <a:latin typeface="Roboto Condensed Light"/>
                <a:ea typeface="Roboto Condensed Light"/>
                <a:cs typeface="Roboto Condensed Light"/>
                <a:sym typeface="Roboto Condensed Light"/>
              </a:rPr>
              <a:t>0</a:t>
            </a:r>
            <a:endParaRPr sz="1800">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800">
                <a:latin typeface="Roboto Condensed Light"/>
                <a:ea typeface="Roboto Condensed Light"/>
                <a:cs typeface="Roboto Condensed Light"/>
                <a:sym typeface="Roboto Condensed Light"/>
              </a:rPr>
              <a:t>5 convolutional layers with batch normalization, followed by max pooling</a:t>
            </a:r>
            <a:endParaRPr sz="1800">
              <a:latin typeface="Roboto Condensed Light"/>
              <a:ea typeface="Roboto Condensed Light"/>
              <a:cs typeface="Roboto Condensed Light"/>
              <a:sym typeface="Roboto Condensed Light"/>
            </a:endParaRPr>
          </a:p>
        </p:txBody>
      </p:sp>
      <p:sp>
        <p:nvSpPr>
          <p:cNvPr id="998" name="Google Shape;998;p84"/>
          <p:cNvSpPr/>
          <p:nvPr/>
        </p:nvSpPr>
        <p:spPr>
          <a:xfrm>
            <a:off x="254450" y="1175100"/>
            <a:ext cx="4551925" cy="2459875"/>
          </a:xfrm>
          <a:custGeom>
            <a:rect b="b" l="l" r="r" t="t"/>
            <a:pathLst>
              <a:path extrusionOk="0" h="98395" w="182077">
                <a:moveTo>
                  <a:pt x="386" y="1287"/>
                </a:moveTo>
                <a:lnTo>
                  <a:pt x="0" y="98395"/>
                </a:lnTo>
                <a:lnTo>
                  <a:pt x="98871" y="98395"/>
                </a:lnTo>
                <a:lnTo>
                  <a:pt x="98553" y="52026"/>
                </a:lnTo>
                <a:lnTo>
                  <a:pt x="182077" y="52013"/>
                </a:lnTo>
                <a:lnTo>
                  <a:pt x="182077" y="0"/>
                </a:lnTo>
                <a:close/>
              </a:path>
            </a:pathLst>
          </a:custGeom>
          <a:noFill/>
          <a:ln cap="flat" cmpd="sng" w="28575">
            <a:solidFill>
              <a:srgbClr val="980000"/>
            </a:solidFill>
            <a:prstDash val="solid"/>
            <a:round/>
            <a:headEnd len="med" w="med" type="none"/>
            <a:tailEnd len="med" w="med" type="none"/>
          </a:ln>
        </p:spPr>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2" name="Shape 1002"/>
        <p:cNvGrpSpPr/>
        <p:nvPr/>
      </p:nvGrpSpPr>
      <p:grpSpPr>
        <a:xfrm>
          <a:off x="0" y="0"/>
          <a:ext cx="0" cy="0"/>
          <a:chOff x="0" y="0"/>
          <a:chExt cx="0" cy="0"/>
        </a:xfrm>
      </p:grpSpPr>
      <p:sp>
        <p:nvSpPr>
          <p:cNvPr id="1003" name="Google Shape;1003;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Neural Network Architecture for </a:t>
            </a:r>
            <a:r>
              <a:rPr i="1" lang="en">
                <a:solidFill>
                  <a:srgbClr val="980000"/>
                </a:solidFill>
                <a:latin typeface="Roboto Condensed"/>
                <a:ea typeface="Roboto Condensed"/>
                <a:cs typeface="Roboto Condensed"/>
                <a:sym typeface="Roboto Condensed"/>
              </a:rPr>
              <a:t>g</a:t>
            </a:r>
            <a:r>
              <a:rPr lang="en">
                <a:solidFill>
                  <a:srgbClr val="980000"/>
                </a:solidFill>
                <a:latin typeface="Roboto Condensed"/>
                <a:ea typeface="Roboto Condensed"/>
                <a:cs typeface="Roboto Condensed"/>
                <a:sym typeface="Roboto Condensed"/>
              </a:rPr>
              <a:t>(</a:t>
            </a:r>
            <a:r>
              <a:rPr b="1" lang="en">
                <a:solidFill>
                  <a:srgbClr val="980000"/>
                </a:solidFill>
                <a:latin typeface="Roboto Condensed"/>
                <a:ea typeface="Roboto Condensed"/>
                <a:cs typeface="Roboto Condensed"/>
                <a:sym typeface="Roboto Condensed"/>
              </a:rPr>
              <a:t>I</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 </a:t>
            </a:r>
            <a:r>
              <a:rPr b="1" lang="en">
                <a:solidFill>
                  <a:srgbClr val="980000"/>
                </a:solidFill>
                <a:latin typeface="Roboto Condensed"/>
                <a:ea typeface="Roboto Condensed"/>
                <a:cs typeface="Roboto Condensed"/>
                <a:sym typeface="Roboto Condensed"/>
              </a:rPr>
              <a:t>v</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a:t>
            </a:r>
            <a:endParaRPr>
              <a:solidFill>
                <a:srgbClr val="980000"/>
              </a:solidFill>
              <a:latin typeface="Roboto Condensed"/>
              <a:ea typeface="Roboto Condensed"/>
              <a:cs typeface="Roboto Condensed"/>
              <a:sym typeface="Roboto Condensed"/>
            </a:endParaRPr>
          </a:p>
        </p:txBody>
      </p:sp>
      <p:sp>
        <p:nvSpPr>
          <p:cNvPr id="1004" name="Google Shape;1004;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005" name="Google Shape;1005;p85"/>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006" name="Google Shape;1006;p8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007" name="Google Shape;1007;p85"/>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008" name="Google Shape;1008;p85"/>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pic>
        <p:nvPicPr>
          <p:cNvPr id="1009" name="Google Shape;1009;p85"/>
          <p:cNvPicPr preferRelativeResize="0"/>
          <p:nvPr/>
        </p:nvPicPr>
        <p:blipFill>
          <a:blip r:embed="rId4">
            <a:alphaModFix/>
          </a:blip>
          <a:stretch>
            <a:fillRect/>
          </a:stretch>
        </p:blipFill>
        <p:spPr>
          <a:xfrm>
            <a:off x="235500" y="1171800"/>
            <a:ext cx="8596750" cy="2438607"/>
          </a:xfrm>
          <a:prstGeom prst="rect">
            <a:avLst/>
          </a:prstGeom>
          <a:noFill/>
          <a:ln>
            <a:noFill/>
          </a:ln>
        </p:spPr>
      </p:pic>
      <p:sp>
        <p:nvSpPr>
          <p:cNvPr id="1010" name="Google Shape;1010;p85"/>
          <p:cNvSpPr txBox="1"/>
          <p:nvPr/>
        </p:nvSpPr>
        <p:spPr>
          <a:xfrm>
            <a:off x="406325" y="3635075"/>
            <a:ext cx="84261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Condensed Light"/>
                <a:ea typeface="Roboto Condensed Light"/>
                <a:cs typeface="Roboto Condensed Light"/>
                <a:sym typeface="Roboto Condensed Light"/>
              </a:rPr>
              <a:t>The motor command </a:t>
            </a:r>
            <a:r>
              <a:rPr b="1" lang="en" sz="1800">
                <a:solidFill>
                  <a:schemeClr val="dk1"/>
                </a:solidFill>
                <a:latin typeface="Roboto Condensed"/>
                <a:ea typeface="Roboto Condensed"/>
                <a:cs typeface="Roboto Condensed"/>
                <a:sym typeface="Roboto Condensed"/>
              </a:rPr>
              <a:t>v</a:t>
            </a:r>
            <a:r>
              <a:rPr baseline="-25000" i="1" lang="en" sz="1800">
                <a:solidFill>
                  <a:schemeClr val="dk1"/>
                </a:solidFill>
                <a:latin typeface="Roboto Condensed Light"/>
                <a:ea typeface="Roboto Condensed Light"/>
                <a:cs typeface="Roboto Condensed Light"/>
                <a:sym typeface="Roboto Condensed Light"/>
              </a:rPr>
              <a:t>t</a:t>
            </a:r>
            <a:r>
              <a:rPr lang="en" sz="1800">
                <a:solidFill>
                  <a:schemeClr val="dk1"/>
                </a:solidFill>
                <a:latin typeface="Roboto Condensed Light"/>
                <a:ea typeface="Roboto Condensed Light"/>
                <a:cs typeface="Roboto Condensed Light"/>
                <a:sym typeface="Roboto Condensed Light"/>
              </a:rPr>
              <a:t> = </a:t>
            </a:r>
            <a:r>
              <a:rPr b="1" lang="en" sz="1800">
                <a:solidFill>
                  <a:schemeClr val="dk1"/>
                </a:solidFill>
                <a:latin typeface="Roboto Condensed"/>
                <a:ea typeface="Roboto Condensed"/>
                <a:cs typeface="Roboto Condensed"/>
                <a:sym typeface="Roboto Condensed"/>
              </a:rPr>
              <a:t>p</a:t>
            </a:r>
            <a:r>
              <a:rPr baseline="-25000" i="1" lang="en" sz="1800">
                <a:solidFill>
                  <a:schemeClr val="dk1"/>
                </a:solidFill>
                <a:latin typeface="Roboto Condensed Light"/>
                <a:ea typeface="Roboto Condensed Light"/>
                <a:cs typeface="Roboto Condensed Light"/>
                <a:sym typeface="Roboto Condensed Light"/>
              </a:rPr>
              <a:t>T</a:t>
            </a:r>
            <a:r>
              <a:rPr lang="en" sz="1800">
                <a:solidFill>
                  <a:schemeClr val="dk1"/>
                </a:solidFill>
                <a:latin typeface="Roboto Condensed Light"/>
                <a:ea typeface="Roboto Condensed Light"/>
                <a:cs typeface="Roboto Condensed Light"/>
                <a:sym typeface="Roboto Condensed Light"/>
              </a:rPr>
              <a:t> - </a:t>
            </a:r>
            <a:r>
              <a:rPr b="1" lang="en" sz="1800">
                <a:solidFill>
                  <a:schemeClr val="dk1"/>
                </a:solidFill>
                <a:latin typeface="Roboto Condensed"/>
                <a:ea typeface="Roboto Condensed"/>
                <a:cs typeface="Roboto Condensed"/>
                <a:sym typeface="Roboto Condensed"/>
              </a:rPr>
              <a:t>p</a:t>
            </a:r>
            <a:r>
              <a:rPr baseline="-25000" i="1" lang="en" sz="1800">
                <a:solidFill>
                  <a:schemeClr val="dk1"/>
                </a:solidFill>
                <a:latin typeface="Roboto Condensed Light"/>
                <a:ea typeface="Roboto Condensed Light"/>
                <a:cs typeface="Roboto Condensed Light"/>
                <a:sym typeface="Roboto Condensed Light"/>
              </a:rPr>
              <a:t>t</a:t>
            </a:r>
            <a:r>
              <a:rPr lang="en" sz="1800">
                <a:solidFill>
                  <a:schemeClr val="dk1"/>
                </a:solidFill>
                <a:latin typeface="Roboto Condensed Light"/>
                <a:ea typeface="Roboto Condensed Light"/>
                <a:cs typeface="Roboto Condensed Light"/>
                <a:sym typeface="Roboto Condensed Light"/>
              </a:rPr>
              <a:t> is sent to 64 FC units </a:t>
            </a:r>
            <a:endParaRPr sz="18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800">
                <a:solidFill>
                  <a:schemeClr val="dk1"/>
                </a:solidFill>
                <a:latin typeface="Roboto Condensed Light"/>
                <a:ea typeface="Roboto Condensed Light"/>
                <a:cs typeface="Roboto Condensed Light"/>
                <a:sym typeface="Roboto Condensed Light"/>
              </a:rPr>
              <a:t>and then concatenated with visual activations</a:t>
            </a:r>
            <a:endParaRPr sz="18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800">
              <a:solidFill>
                <a:schemeClr val="dk1"/>
              </a:solidFill>
              <a:latin typeface="Roboto Condensed Light"/>
              <a:ea typeface="Roboto Condensed Light"/>
              <a:cs typeface="Roboto Condensed Light"/>
              <a:sym typeface="Roboto Condensed Light"/>
            </a:endParaRPr>
          </a:p>
        </p:txBody>
      </p:sp>
      <p:sp>
        <p:nvSpPr>
          <p:cNvPr id="1011" name="Google Shape;1011;p85"/>
          <p:cNvSpPr/>
          <p:nvPr/>
        </p:nvSpPr>
        <p:spPr>
          <a:xfrm>
            <a:off x="2898900" y="2424475"/>
            <a:ext cx="2052000" cy="1178250"/>
          </a:xfrm>
          <a:custGeom>
            <a:rect b="b" l="l" r="r" t="t"/>
            <a:pathLst>
              <a:path extrusionOk="0" h="47130" w="82080">
                <a:moveTo>
                  <a:pt x="56" y="0"/>
                </a:moveTo>
                <a:lnTo>
                  <a:pt x="0" y="46603"/>
                </a:lnTo>
                <a:lnTo>
                  <a:pt x="82080" y="47130"/>
                </a:lnTo>
                <a:lnTo>
                  <a:pt x="82080" y="0"/>
                </a:lnTo>
                <a:close/>
              </a:path>
            </a:pathLst>
          </a:custGeom>
          <a:noFill/>
          <a:ln cap="flat" cmpd="sng" w="28575">
            <a:solidFill>
              <a:srgbClr val="980000"/>
            </a:solidFill>
            <a:prstDash val="solid"/>
            <a:round/>
            <a:headEnd len="med" w="med" type="none"/>
            <a:tailEnd len="med" w="med" type="none"/>
          </a:ln>
        </p:spPr>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5" name="Shape 1015"/>
        <p:cNvGrpSpPr/>
        <p:nvPr/>
      </p:nvGrpSpPr>
      <p:grpSpPr>
        <a:xfrm>
          <a:off x="0" y="0"/>
          <a:ext cx="0" cy="0"/>
          <a:chOff x="0" y="0"/>
          <a:chExt cx="0" cy="0"/>
        </a:xfrm>
      </p:grpSpPr>
      <p:sp>
        <p:nvSpPr>
          <p:cNvPr id="1016" name="Google Shape;1016;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Neural Network Architecture for </a:t>
            </a:r>
            <a:r>
              <a:rPr i="1" lang="en">
                <a:solidFill>
                  <a:srgbClr val="980000"/>
                </a:solidFill>
                <a:latin typeface="Roboto Condensed"/>
                <a:ea typeface="Roboto Condensed"/>
                <a:cs typeface="Roboto Condensed"/>
                <a:sym typeface="Roboto Condensed"/>
              </a:rPr>
              <a:t>g</a:t>
            </a:r>
            <a:r>
              <a:rPr lang="en">
                <a:solidFill>
                  <a:srgbClr val="980000"/>
                </a:solidFill>
                <a:latin typeface="Roboto Condensed"/>
                <a:ea typeface="Roboto Condensed"/>
                <a:cs typeface="Roboto Condensed"/>
                <a:sym typeface="Roboto Condensed"/>
              </a:rPr>
              <a:t>(</a:t>
            </a:r>
            <a:r>
              <a:rPr b="1" lang="en">
                <a:solidFill>
                  <a:srgbClr val="980000"/>
                </a:solidFill>
                <a:latin typeface="Roboto Condensed"/>
                <a:ea typeface="Roboto Condensed"/>
                <a:cs typeface="Roboto Condensed"/>
                <a:sym typeface="Roboto Condensed"/>
              </a:rPr>
              <a:t>I</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 </a:t>
            </a:r>
            <a:r>
              <a:rPr b="1" lang="en">
                <a:solidFill>
                  <a:srgbClr val="980000"/>
                </a:solidFill>
                <a:latin typeface="Roboto Condensed"/>
                <a:ea typeface="Roboto Condensed"/>
                <a:cs typeface="Roboto Condensed"/>
                <a:sym typeface="Roboto Condensed"/>
              </a:rPr>
              <a:t>v</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a:t>
            </a:r>
            <a:endParaRPr>
              <a:solidFill>
                <a:srgbClr val="980000"/>
              </a:solidFill>
              <a:latin typeface="Roboto Condensed"/>
              <a:ea typeface="Roboto Condensed"/>
              <a:cs typeface="Roboto Condensed"/>
              <a:sym typeface="Roboto Condensed"/>
            </a:endParaRPr>
          </a:p>
        </p:txBody>
      </p:sp>
      <p:sp>
        <p:nvSpPr>
          <p:cNvPr id="1017" name="Google Shape;1017;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018" name="Google Shape;1018;p8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019" name="Google Shape;1019;p8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020" name="Google Shape;1020;p86"/>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021" name="Google Shape;1021;p86"/>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pic>
        <p:nvPicPr>
          <p:cNvPr id="1022" name="Google Shape;1022;p86"/>
          <p:cNvPicPr preferRelativeResize="0"/>
          <p:nvPr/>
        </p:nvPicPr>
        <p:blipFill>
          <a:blip r:embed="rId4">
            <a:alphaModFix/>
          </a:blip>
          <a:stretch>
            <a:fillRect/>
          </a:stretch>
        </p:blipFill>
        <p:spPr>
          <a:xfrm>
            <a:off x="235500" y="1171800"/>
            <a:ext cx="8596750" cy="2438607"/>
          </a:xfrm>
          <a:prstGeom prst="rect">
            <a:avLst/>
          </a:prstGeom>
          <a:noFill/>
          <a:ln>
            <a:noFill/>
          </a:ln>
        </p:spPr>
      </p:pic>
      <p:sp>
        <p:nvSpPr>
          <p:cNvPr id="1023" name="Google Shape;1023;p86"/>
          <p:cNvSpPr txBox="1"/>
          <p:nvPr/>
        </p:nvSpPr>
        <p:spPr>
          <a:xfrm>
            <a:off x="406325" y="3635075"/>
            <a:ext cx="84261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800">
                <a:solidFill>
                  <a:srgbClr val="333333"/>
                </a:solidFill>
                <a:highlight>
                  <a:schemeClr val="lt1"/>
                </a:highlight>
                <a:latin typeface="Roboto Condensed Light"/>
                <a:ea typeface="Roboto Condensed Light"/>
                <a:cs typeface="Roboto Condensed Light"/>
                <a:sym typeface="Roboto Condensed Light"/>
              </a:rPr>
              <a:t>Is it just standard CNN architecture to add in the vector after the image has been processed for a few steps, or was there some underlying reason why the authors chose to do that?</a:t>
            </a:r>
            <a:endParaRPr sz="1800">
              <a:solidFill>
                <a:schemeClr val="dk1"/>
              </a:solidFill>
              <a:latin typeface="Roboto Condensed Light"/>
              <a:ea typeface="Roboto Condensed Light"/>
              <a:cs typeface="Roboto Condensed Light"/>
              <a:sym typeface="Roboto Condensed Light"/>
            </a:endParaRPr>
          </a:p>
        </p:txBody>
      </p:sp>
      <p:sp>
        <p:nvSpPr>
          <p:cNvPr id="1024" name="Google Shape;1024;p86"/>
          <p:cNvSpPr/>
          <p:nvPr/>
        </p:nvSpPr>
        <p:spPr>
          <a:xfrm>
            <a:off x="2898900" y="2424475"/>
            <a:ext cx="2052000" cy="1178250"/>
          </a:xfrm>
          <a:custGeom>
            <a:rect b="b" l="l" r="r" t="t"/>
            <a:pathLst>
              <a:path extrusionOk="0" h="47130" w="82080">
                <a:moveTo>
                  <a:pt x="56" y="0"/>
                </a:moveTo>
                <a:lnTo>
                  <a:pt x="0" y="46603"/>
                </a:lnTo>
                <a:lnTo>
                  <a:pt x="82080" y="47130"/>
                </a:lnTo>
                <a:lnTo>
                  <a:pt x="82080" y="0"/>
                </a:lnTo>
                <a:close/>
              </a:path>
            </a:pathLst>
          </a:custGeom>
          <a:noFill/>
          <a:ln cap="flat" cmpd="sng" w="28575">
            <a:solidFill>
              <a:srgbClr val="980000"/>
            </a:solidFill>
            <a:prstDash val="solid"/>
            <a:round/>
            <a:headEnd len="med" w="med" type="none"/>
            <a:tailEnd len="med" w="med" type="none"/>
          </a:ln>
        </p:spPr>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8" name="Shape 1028"/>
        <p:cNvGrpSpPr/>
        <p:nvPr/>
      </p:nvGrpSpPr>
      <p:grpSpPr>
        <a:xfrm>
          <a:off x="0" y="0"/>
          <a:ext cx="0" cy="0"/>
          <a:chOff x="0" y="0"/>
          <a:chExt cx="0" cy="0"/>
        </a:xfrm>
      </p:grpSpPr>
      <p:sp>
        <p:nvSpPr>
          <p:cNvPr id="1029" name="Google Shape;1029;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Neural Network Architecture for </a:t>
            </a:r>
            <a:r>
              <a:rPr i="1" lang="en">
                <a:solidFill>
                  <a:srgbClr val="980000"/>
                </a:solidFill>
                <a:latin typeface="Roboto Condensed"/>
                <a:ea typeface="Roboto Condensed"/>
                <a:cs typeface="Roboto Condensed"/>
                <a:sym typeface="Roboto Condensed"/>
              </a:rPr>
              <a:t>g</a:t>
            </a:r>
            <a:r>
              <a:rPr lang="en">
                <a:solidFill>
                  <a:srgbClr val="980000"/>
                </a:solidFill>
                <a:latin typeface="Roboto Condensed"/>
                <a:ea typeface="Roboto Condensed"/>
                <a:cs typeface="Roboto Condensed"/>
                <a:sym typeface="Roboto Condensed"/>
              </a:rPr>
              <a:t>(</a:t>
            </a:r>
            <a:r>
              <a:rPr b="1" lang="en">
                <a:solidFill>
                  <a:srgbClr val="980000"/>
                </a:solidFill>
                <a:latin typeface="Roboto Condensed"/>
                <a:ea typeface="Roboto Condensed"/>
                <a:cs typeface="Roboto Condensed"/>
                <a:sym typeface="Roboto Condensed"/>
              </a:rPr>
              <a:t>I</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 </a:t>
            </a:r>
            <a:r>
              <a:rPr b="1" lang="en">
                <a:solidFill>
                  <a:srgbClr val="980000"/>
                </a:solidFill>
                <a:latin typeface="Roboto Condensed"/>
                <a:ea typeface="Roboto Condensed"/>
                <a:cs typeface="Roboto Condensed"/>
                <a:sym typeface="Roboto Condensed"/>
              </a:rPr>
              <a:t>v</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a:t>
            </a:r>
            <a:endParaRPr>
              <a:solidFill>
                <a:srgbClr val="980000"/>
              </a:solidFill>
              <a:latin typeface="Roboto Condensed"/>
              <a:ea typeface="Roboto Condensed"/>
              <a:cs typeface="Roboto Condensed"/>
              <a:sym typeface="Roboto Condensed"/>
            </a:endParaRPr>
          </a:p>
        </p:txBody>
      </p:sp>
      <p:sp>
        <p:nvSpPr>
          <p:cNvPr id="1030" name="Google Shape;1030;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031" name="Google Shape;1031;p87"/>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032" name="Google Shape;1032;p87"/>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033" name="Google Shape;1033;p87"/>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034" name="Google Shape;1034;p87"/>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pic>
        <p:nvPicPr>
          <p:cNvPr id="1035" name="Google Shape;1035;p87"/>
          <p:cNvPicPr preferRelativeResize="0"/>
          <p:nvPr/>
        </p:nvPicPr>
        <p:blipFill>
          <a:blip r:embed="rId4">
            <a:alphaModFix/>
          </a:blip>
          <a:stretch>
            <a:fillRect/>
          </a:stretch>
        </p:blipFill>
        <p:spPr>
          <a:xfrm>
            <a:off x="235500" y="1171800"/>
            <a:ext cx="8596750" cy="2438607"/>
          </a:xfrm>
          <a:prstGeom prst="rect">
            <a:avLst/>
          </a:prstGeom>
          <a:noFill/>
          <a:ln>
            <a:noFill/>
          </a:ln>
        </p:spPr>
      </p:pic>
      <p:sp>
        <p:nvSpPr>
          <p:cNvPr id="1036" name="Google Shape;1036;p87"/>
          <p:cNvSpPr txBox="1"/>
          <p:nvPr/>
        </p:nvSpPr>
        <p:spPr>
          <a:xfrm>
            <a:off x="529925" y="3787475"/>
            <a:ext cx="79425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Condensed Light"/>
                <a:ea typeface="Roboto Condensed Light"/>
                <a:cs typeface="Roboto Condensed Light"/>
                <a:sym typeface="Roboto Condensed Light"/>
              </a:rPr>
              <a:t>The combined activations are fed through another 9 CNN layers</a:t>
            </a:r>
            <a:endParaRPr sz="1800">
              <a:latin typeface="Roboto Condensed Light"/>
              <a:ea typeface="Roboto Condensed Light"/>
              <a:cs typeface="Roboto Condensed Light"/>
              <a:sym typeface="Roboto Condensed Light"/>
            </a:endParaRPr>
          </a:p>
        </p:txBody>
      </p:sp>
      <p:sp>
        <p:nvSpPr>
          <p:cNvPr id="1037" name="Google Shape;1037;p87"/>
          <p:cNvSpPr/>
          <p:nvPr/>
        </p:nvSpPr>
        <p:spPr>
          <a:xfrm>
            <a:off x="4778800" y="1521675"/>
            <a:ext cx="3320100" cy="17172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Neural Network Architecture for </a:t>
            </a:r>
            <a:r>
              <a:rPr i="1" lang="en">
                <a:solidFill>
                  <a:srgbClr val="980000"/>
                </a:solidFill>
                <a:latin typeface="Roboto Condensed"/>
                <a:ea typeface="Roboto Condensed"/>
                <a:cs typeface="Roboto Condensed"/>
                <a:sym typeface="Roboto Condensed"/>
              </a:rPr>
              <a:t>g</a:t>
            </a:r>
            <a:r>
              <a:rPr lang="en">
                <a:solidFill>
                  <a:srgbClr val="980000"/>
                </a:solidFill>
                <a:latin typeface="Roboto Condensed"/>
                <a:ea typeface="Roboto Condensed"/>
                <a:cs typeface="Roboto Condensed"/>
                <a:sym typeface="Roboto Condensed"/>
              </a:rPr>
              <a:t>(</a:t>
            </a:r>
            <a:r>
              <a:rPr b="1" lang="en">
                <a:solidFill>
                  <a:srgbClr val="980000"/>
                </a:solidFill>
                <a:latin typeface="Roboto Condensed"/>
                <a:ea typeface="Roboto Condensed"/>
                <a:cs typeface="Roboto Condensed"/>
                <a:sym typeface="Roboto Condensed"/>
              </a:rPr>
              <a:t>I</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 </a:t>
            </a:r>
            <a:r>
              <a:rPr b="1" lang="en">
                <a:solidFill>
                  <a:srgbClr val="980000"/>
                </a:solidFill>
                <a:latin typeface="Roboto Condensed"/>
                <a:ea typeface="Roboto Condensed"/>
                <a:cs typeface="Roboto Condensed"/>
                <a:sym typeface="Roboto Condensed"/>
              </a:rPr>
              <a:t>v</a:t>
            </a:r>
            <a:r>
              <a:rPr b="1"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a:t>
            </a:r>
            <a:endParaRPr>
              <a:solidFill>
                <a:srgbClr val="980000"/>
              </a:solidFill>
              <a:latin typeface="Roboto Condensed"/>
              <a:ea typeface="Roboto Condensed"/>
              <a:cs typeface="Roboto Condensed"/>
              <a:sym typeface="Roboto Condensed"/>
            </a:endParaRPr>
          </a:p>
        </p:txBody>
      </p:sp>
      <p:sp>
        <p:nvSpPr>
          <p:cNvPr id="1043" name="Google Shape;1043;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044" name="Google Shape;1044;p88"/>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045" name="Google Shape;1045;p8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046" name="Google Shape;1046;p88"/>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047" name="Google Shape;1047;p88"/>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pic>
        <p:nvPicPr>
          <p:cNvPr id="1048" name="Google Shape;1048;p88"/>
          <p:cNvPicPr preferRelativeResize="0"/>
          <p:nvPr/>
        </p:nvPicPr>
        <p:blipFill>
          <a:blip r:embed="rId4">
            <a:alphaModFix/>
          </a:blip>
          <a:stretch>
            <a:fillRect/>
          </a:stretch>
        </p:blipFill>
        <p:spPr>
          <a:xfrm>
            <a:off x="235500" y="1171800"/>
            <a:ext cx="8596750" cy="2438607"/>
          </a:xfrm>
          <a:prstGeom prst="rect">
            <a:avLst/>
          </a:prstGeom>
          <a:noFill/>
          <a:ln>
            <a:noFill/>
          </a:ln>
        </p:spPr>
      </p:pic>
      <p:sp>
        <p:nvSpPr>
          <p:cNvPr id="1049" name="Google Shape;1049;p88"/>
          <p:cNvSpPr txBox="1"/>
          <p:nvPr/>
        </p:nvSpPr>
        <p:spPr>
          <a:xfrm>
            <a:off x="406325" y="3635075"/>
            <a:ext cx="8426100" cy="67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Roboto Condensed Light"/>
                <a:ea typeface="Roboto Condensed Light"/>
                <a:cs typeface="Roboto Condensed Light"/>
                <a:sym typeface="Roboto Condensed Light"/>
              </a:rPr>
              <a:t>The output features are fed into 2 fully connected layers </a:t>
            </a:r>
            <a:endParaRPr sz="18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rPr lang="en" sz="1800">
                <a:solidFill>
                  <a:schemeClr val="dk1"/>
                </a:solidFill>
                <a:latin typeface="Roboto Condensed Light"/>
                <a:ea typeface="Roboto Condensed Light"/>
                <a:cs typeface="Roboto Condensed Light"/>
                <a:sym typeface="Roboto Condensed Light"/>
              </a:rPr>
              <a:t>with sigmoid activation to predict grasp success probability</a:t>
            </a:r>
            <a:endParaRPr sz="18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800">
              <a:solidFill>
                <a:schemeClr val="dk1"/>
              </a:solidFill>
              <a:latin typeface="Roboto Condensed Light"/>
              <a:ea typeface="Roboto Condensed Light"/>
              <a:cs typeface="Roboto Condensed Light"/>
              <a:sym typeface="Roboto Condensed Light"/>
            </a:endParaRPr>
          </a:p>
          <a:p>
            <a:pPr indent="0" lvl="0" marL="0" rtl="0" algn="ctr">
              <a:spcBef>
                <a:spcPts val="0"/>
              </a:spcBef>
              <a:spcAft>
                <a:spcPts val="0"/>
              </a:spcAft>
              <a:buNone/>
            </a:pPr>
            <a:r>
              <a:t/>
            </a:r>
            <a:endParaRPr sz="1800">
              <a:latin typeface="Roboto Condensed Light"/>
              <a:ea typeface="Roboto Condensed Light"/>
              <a:cs typeface="Roboto Condensed Light"/>
              <a:sym typeface="Roboto Condensed Light"/>
            </a:endParaRPr>
          </a:p>
        </p:txBody>
      </p:sp>
      <p:sp>
        <p:nvSpPr>
          <p:cNvPr id="1050" name="Google Shape;1050;p88"/>
          <p:cNvSpPr/>
          <p:nvPr/>
        </p:nvSpPr>
        <p:spPr>
          <a:xfrm>
            <a:off x="8048500" y="1571975"/>
            <a:ext cx="783900" cy="2038500"/>
          </a:xfrm>
          <a:prstGeom prst="rect">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Main Contributions</a:t>
            </a:r>
            <a:endParaRPr>
              <a:solidFill>
                <a:srgbClr val="980000"/>
              </a:solidFill>
              <a:latin typeface="Roboto Condensed"/>
              <a:ea typeface="Roboto Condensed"/>
              <a:cs typeface="Roboto Condensed"/>
              <a:sym typeface="Roboto Condensed"/>
            </a:endParaRPr>
          </a:p>
        </p:txBody>
      </p:sp>
      <p:sp>
        <p:nvSpPr>
          <p:cNvPr id="1056" name="Google Shape;1056;p89"/>
          <p:cNvSpPr txBox="1"/>
          <p:nvPr>
            <p:ph idx="1" type="body"/>
          </p:nvPr>
        </p:nvSpPr>
        <p:spPr>
          <a:xfrm>
            <a:off x="311700" y="1152475"/>
            <a:ext cx="5905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CCCCC"/>
              </a:buClr>
              <a:buSzPts val="1800"/>
              <a:buFont typeface="Roboto Condensed Light"/>
              <a:buChar char="●"/>
            </a:pPr>
            <a:r>
              <a:rPr lang="en">
                <a:solidFill>
                  <a:srgbClr val="CCCCCC"/>
                </a:solidFill>
                <a:latin typeface="Roboto Condensed Light"/>
                <a:ea typeface="Roboto Condensed Light"/>
                <a:cs typeface="Roboto Condensed Light"/>
                <a:sym typeface="Roboto Condensed Light"/>
              </a:rPr>
              <a:t>Physical system: </a:t>
            </a:r>
            <a:r>
              <a:rPr lang="en">
                <a:solidFill>
                  <a:srgbClr val="CCCCCC"/>
                </a:solidFill>
                <a:latin typeface="Roboto Condensed"/>
                <a:ea typeface="Roboto Condensed"/>
                <a:cs typeface="Roboto Condensed"/>
                <a:sym typeface="Roboto Condensed"/>
              </a:rPr>
              <a:t>7 DOF robot arm</a:t>
            </a:r>
            <a:r>
              <a:rPr lang="en">
                <a:solidFill>
                  <a:srgbClr val="CCCCCC"/>
                </a:solidFill>
                <a:latin typeface="Roboto Condensed Light"/>
                <a:ea typeface="Roboto Condensed Light"/>
                <a:cs typeface="Roboto Condensed Light"/>
                <a:sym typeface="Roboto Condensed Light"/>
              </a:rPr>
              <a:t>, </a:t>
            </a:r>
            <a:r>
              <a:rPr lang="en">
                <a:solidFill>
                  <a:srgbClr val="CCCCCC"/>
                </a:solidFill>
                <a:latin typeface="Roboto Condensed"/>
                <a:ea typeface="Roboto Condensed"/>
                <a:cs typeface="Roboto Condensed"/>
                <a:sym typeface="Roboto Condensed"/>
              </a:rPr>
              <a:t>2 finger gripper</a:t>
            </a:r>
            <a:r>
              <a:rPr lang="en">
                <a:solidFill>
                  <a:srgbClr val="CCCCCC"/>
                </a:solidFill>
                <a:latin typeface="Roboto Condensed Light"/>
                <a:ea typeface="Roboto Condensed Light"/>
                <a:cs typeface="Roboto Condensed Light"/>
                <a:sym typeface="Roboto Condensed Light"/>
              </a:rPr>
              <a:t>, and an </a:t>
            </a:r>
            <a:r>
              <a:rPr lang="en">
                <a:solidFill>
                  <a:srgbClr val="CCCCCC"/>
                </a:solidFill>
                <a:latin typeface="Roboto Condensed"/>
                <a:ea typeface="Roboto Condensed"/>
                <a:cs typeface="Roboto Condensed"/>
                <a:sym typeface="Roboto Condensed"/>
              </a:rPr>
              <a:t>uncalibrated monocular camera</a:t>
            </a:r>
            <a:endParaRPr>
              <a:solidFill>
                <a:srgbClr val="CCCCCC"/>
              </a:solidFill>
              <a:latin typeface="Roboto Condensed"/>
              <a:ea typeface="Roboto Condensed"/>
              <a:cs typeface="Roboto Condensed"/>
              <a:sym typeface="Roboto Condensed"/>
            </a:endParaRPr>
          </a:p>
          <a:p>
            <a:pPr indent="0" lvl="0" marL="0" rtl="0" algn="l">
              <a:spcBef>
                <a:spcPts val="1600"/>
              </a:spcBef>
              <a:spcAft>
                <a:spcPts val="0"/>
              </a:spcAft>
              <a:buNone/>
            </a:pPr>
            <a:r>
              <a:t/>
            </a:r>
            <a:endParaRPr>
              <a:solidFill>
                <a:srgbClr val="CCCCCC"/>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CCCCCC"/>
              </a:buClr>
              <a:buSzPts val="1800"/>
              <a:buFont typeface="Roboto Condensed Light"/>
              <a:buAutoNum type="arabicPeriod"/>
            </a:pPr>
            <a:r>
              <a:rPr lang="en">
                <a:solidFill>
                  <a:srgbClr val="CCCCCC"/>
                </a:solidFill>
                <a:latin typeface="Roboto Condensed Light"/>
                <a:ea typeface="Roboto Condensed Light"/>
                <a:cs typeface="Roboto Condensed Light"/>
                <a:sym typeface="Roboto Condensed Light"/>
              </a:rPr>
              <a:t>Novel </a:t>
            </a:r>
            <a:r>
              <a:rPr lang="en">
                <a:solidFill>
                  <a:srgbClr val="CCCCCC"/>
                </a:solidFill>
                <a:latin typeface="Roboto Condensed"/>
                <a:ea typeface="Roboto Condensed"/>
                <a:cs typeface="Roboto Condensed"/>
                <a:sym typeface="Roboto Condensed"/>
              </a:rPr>
              <a:t>CNN architecture</a:t>
            </a:r>
            <a:r>
              <a:rPr lang="en">
                <a:solidFill>
                  <a:srgbClr val="CCCCCC"/>
                </a:solidFill>
                <a:latin typeface="Roboto Condensed Light"/>
                <a:ea typeface="Roboto Condensed Light"/>
                <a:cs typeface="Roboto Condensed Light"/>
                <a:sym typeface="Roboto Condensed Light"/>
              </a:rPr>
              <a:t> that predicts grasping success</a:t>
            </a:r>
            <a:endParaRPr>
              <a:solidFill>
                <a:srgbClr val="CCCCCC"/>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a:ea typeface="Roboto Condensed"/>
                <a:cs typeface="Roboto Condensed"/>
                <a:sym typeface="Roboto Condensed"/>
              </a:rPr>
              <a:t>Continuous visual servoing function</a:t>
            </a:r>
            <a:r>
              <a:rPr lang="en">
                <a:solidFill>
                  <a:srgbClr val="000000"/>
                </a:solidFill>
                <a:latin typeface="Roboto Condensed Light"/>
                <a:ea typeface="Roboto Condensed Light"/>
                <a:cs typeface="Roboto Condensed Light"/>
                <a:sym typeface="Roboto Condensed Light"/>
              </a:rPr>
              <a:t> controls the robot</a:t>
            </a:r>
            <a:endParaRPr>
              <a:solidFill>
                <a:srgbClr val="000000"/>
              </a:solidFill>
              <a:latin typeface="Roboto Condensed"/>
              <a:ea typeface="Roboto Condensed"/>
              <a:cs typeface="Roboto Condensed"/>
              <a:sym typeface="Roboto Condensed"/>
            </a:endParaRPr>
          </a:p>
          <a:p>
            <a:pPr indent="-342900" lvl="0" marL="457200" rtl="0" algn="l">
              <a:spcBef>
                <a:spcPts val="0"/>
              </a:spcBef>
              <a:spcAft>
                <a:spcPts val="0"/>
              </a:spcAft>
              <a:buClr>
                <a:srgbClr val="CCCCCC"/>
              </a:buClr>
              <a:buSzPts val="1800"/>
              <a:buFont typeface="Roboto Condensed Light"/>
              <a:buAutoNum type="arabicPeriod"/>
            </a:pPr>
            <a:r>
              <a:rPr lang="en">
                <a:solidFill>
                  <a:srgbClr val="CCCCCC"/>
                </a:solidFill>
                <a:latin typeface="Roboto Condensed"/>
                <a:ea typeface="Roboto Condensed"/>
                <a:cs typeface="Roboto Condensed"/>
                <a:sym typeface="Roboto Condensed"/>
              </a:rPr>
              <a:t>Large-scale data collection</a:t>
            </a:r>
            <a:r>
              <a:rPr lang="en">
                <a:solidFill>
                  <a:srgbClr val="CCCCCC"/>
                </a:solidFill>
                <a:latin typeface="Roboto Condensed Light"/>
                <a:ea typeface="Roboto Condensed Light"/>
                <a:cs typeface="Roboto Condensed Light"/>
                <a:sym typeface="Roboto Condensed Light"/>
              </a:rPr>
              <a:t> framework for robotic grasps</a:t>
            </a:r>
            <a:endParaRPr>
              <a:solidFill>
                <a:srgbClr val="CCCCCC"/>
              </a:solidFill>
              <a:latin typeface="Roboto Condensed Light"/>
              <a:ea typeface="Roboto Condensed Light"/>
              <a:cs typeface="Roboto Condensed Light"/>
              <a:sym typeface="Roboto Condensed Light"/>
            </a:endParaRPr>
          </a:p>
        </p:txBody>
      </p:sp>
      <p:pic>
        <p:nvPicPr>
          <p:cNvPr id="1057" name="Google Shape;1057;p89"/>
          <p:cNvPicPr preferRelativeResize="0"/>
          <p:nvPr/>
        </p:nvPicPr>
        <p:blipFill>
          <a:blip r:embed="rId3">
            <a:alphaModFix/>
          </a:blip>
          <a:stretch>
            <a:fillRect/>
          </a:stretch>
        </p:blipFill>
        <p:spPr>
          <a:xfrm>
            <a:off x="6538289" y="1083625"/>
            <a:ext cx="2294011" cy="3485251"/>
          </a:xfrm>
          <a:prstGeom prst="rect">
            <a:avLst/>
          </a:prstGeom>
          <a:noFill/>
          <a:ln>
            <a:noFill/>
          </a:ln>
        </p:spPr>
      </p:pic>
      <p:sp>
        <p:nvSpPr>
          <p:cNvPr id="1058" name="Google Shape;1058;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059" name="Google Shape;1059;p8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060" name="Google Shape;1060;p8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061" name="Google Shape;1061;p89"/>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062" name="Google Shape;1062;p89"/>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Servoing Mechanism </a:t>
            </a:r>
            <a:r>
              <a:rPr i="1" lang="en">
                <a:solidFill>
                  <a:srgbClr val="980000"/>
                </a:solidFill>
                <a:latin typeface="Roboto Condensed"/>
                <a:ea typeface="Roboto Condensed"/>
                <a:cs typeface="Roboto Condensed"/>
                <a:sym typeface="Roboto Condensed"/>
              </a:rPr>
              <a:t>f</a:t>
            </a:r>
            <a:r>
              <a:rPr lang="en">
                <a:solidFill>
                  <a:srgbClr val="980000"/>
                </a:solidFill>
                <a:latin typeface="Roboto Condensed"/>
                <a:ea typeface="Roboto Condensed"/>
                <a:cs typeface="Roboto Condensed"/>
                <a:sym typeface="Roboto Condensed"/>
              </a:rPr>
              <a:t>(</a:t>
            </a:r>
            <a:r>
              <a:rPr b="1" lang="en">
                <a:solidFill>
                  <a:srgbClr val="980000"/>
                </a:solidFill>
                <a:latin typeface="Roboto Condensed"/>
                <a:ea typeface="Roboto Condensed"/>
                <a:cs typeface="Roboto Condensed"/>
                <a:sym typeface="Roboto Condensed"/>
              </a:rPr>
              <a:t>I</a:t>
            </a:r>
            <a:r>
              <a:rPr baseline="-25000" i="1" lang="en">
                <a:solidFill>
                  <a:srgbClr val="980000"/>
                </a:solidFill>
                <a:latin typeface="Roboto Condensed"/>
                <a:ea typeface="Roboto Condensed"/>
                <a:cs typeface="Roboto Condensed"/>
                <a:sym typeface="Roboto Condensed"/>
              </a:rPr>
              <a:t>t</a:t>
            </a:r>
            <a:r>
              <a:rPr lang="en">
                <a:solidFill>
                  <a:srgbClr val="980000"/>
                </a:solidFill>
                <a:latin typeface="Roboto Condensed"/>
                <a:ea typeface="Roboto Condensed"/>
                <a:cs typeface="Roboto Condensed"/>
                <a:sym typeface="Roboto Condensed"/>
              </a:rPr>
              <a:t>) - Algorithm</a:t>
            </a:r>
            <a:endParaRPr>
              <a:solidFill>
                <a:srgbClr val="980000"/>
              </a:solidFill>
              <a:latin typeface="Roboto Condensed"/>
              <a:ea typeface="Roboto Condensed"/>
              <a:cs typeface="Roboto Condensed"/>
              <a:sym typeface="Roboto Condensed"/>
            </a:endParaRPr>
          </a:p>
        </p:txBody>
      </p:sp>
      <p:sp>
        <p:nvSpPr>
          <p:cNvPr id="1068" name="Google Shape;1068;p90"/>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Light"/>
                <a:ea typeface="Roboto Condensed Light"/>
                <a:cs typeface="Roboto Condensed Light"/>
                <a:sym typeface="Roboto Condensed Light"/>
              </a:rPr>
              <a:t>Given current image </a:t>
            </a:r>
            <a:r>
              <a:rPr b="1" lang="en">
                <a:solidFill>
                  <a:srgbClr val="000000"/>
                </a:solidFill>
                <a:latin typeface="Roboto Condensed"/>
                <a:ea typeface="Roboto Condensed"/>
                <a:cs typeface="Roboto Condensed"/>
                <a:sym typeface="Roboto Condensed"/>
              </a:rPr>
              <a:t>I</a:t>
            </a:r>
            <a:r>
              <a:rPr baseline="-25000" i="1" lang="en">
                <a:solidFill>
                  <a:srgbClr val="000000"/>
                </a:solidFill>
                <a:latin typeface="Roboto Condensed Light"/>
                <a:ea typeface="Roboto Condensed Light"/>
                <a:cs typeface="Roboto Condensed Light"/>
                <a:sym typeface="Roboto Condensed Light"/>
              </a:rPr>
              <a:t>t</a:t>
            </a:r>
            <a:r>
              <a:rPr lang="en">
                <a:solidFill>
                  <a:srgbClr val="000000"/>
                </a:solidFill>
                <a:latin typeface="Roboto Condensed Light"/>
                <a:ea typeface="Roboto Condensed Light"/>
                <a:cs typeface="Roboto Condensed Light"/>
                <a:sym typeface="Roboto Condensed Light"/>
              </a:rPr>
              <a:t> and network </a:t>
            </a:r>
            <a:r>
              <a:rPr i="1" lang="en">
                <a:solidFill>
                  <a:srgbClr val="000000"/>
                </a:solidFill>
                <a:latin typeface="Roboto Condensed Light"/>
                <a:ea typeface="Roboto Condensed Light"/>
                <a:cs typeface="Roboto Condensed Light"/>
                <a:sym typeface="Roboto Condensed Light"/>
              </a:rPr>
              <a:t>g</a:t>
            </a:r>
            <a:r>
              <a:rPr lang="en">
                <a:solidFill>
                  <a:srgbClr val="000000"/>
                </a:solidFill>
                <a:latin typeface="Roboto Condensed Light"/>
                <a:ea typeface="Roboto Condensed Light"/>
                <a:cs typeface="Roboto Condensed Light"/>
                <a:sym typeface="Roboto Condensed Light"/>
              </a:rPr>
              <a:t>.</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Light"/>
                <a:ea typeface="Roboto Condensed Light"/>
                <a:cs typeface="Roboto Condensed Light"/>
                <a:sym typeface="Roboto Condensed Light"/>
              </a:rPr>
              <a:t>Infer </a:t>
            </a:r>
            <a:r>
              <a:rPr b="1" lang="en">
                <a:solidFill>
                  <a:srgbClr val="000000"/>
                </a:solidFill>
                <a:latin typeface="Roboto Condensed"/>
                <a:ea typeface="Roboto Condensed"/>
                <a:cs typeface="Roboto Condensed"/>
                <a:sym typeface="Roboto Condensed"/>
              </a:rPr>
              <a:t>v</a:t>
            </a:r>
            <a:r>
              <a:rPr baseline="-25000" i="1" lang="en">
                <a:solidFill>
                  <a:srgbClr val="000000"/>
                </a:solidFill>
                <a:latin typeface="Roboto Condensed Light"/>
                <a:ea typeface="Roboto Condensed Light"/>
                <a:cs typeface="Roboto Condensed Light"/>
                <a:sym typeface="Roboto Condensed Light"/>
              </a:rPr>
              <a:t>t</a:t>
            </a:r>
            <a:r>
              <a:rPr lang="en">
                <a:solidFill>
                  <a:srgbClr val="000000"/>
                </a:solidFill>
                <a:latin typeface="Roboto Condensed Light"/>
                <a:ea typeface="Roboto Condensed Light"/>
                <a:cs typeface="Roboto Condensed Light"/>
                <a:sym typeface="Roboto Condensed Light"/>
              </a:rPr>
              <a:t>* using </a:t>
            </a:r>
            <a:r>
              <a:rPr i="1" lang="en">
                <a:solidFill>
                  <a:srgbClr val="000000"/>
                </a:solidFill>
                <a:latin typeface="Roboto Condensed Light"/>
                <a:ea typeface="Roboto Condensed Light"/>
                <a:cs typeface="Roboto Condensed Light"/>
                <a:sym typeface="Roboto Condensed Light"/>
              </a:rPr>
              <a:t>g</a:t>
            </a:r>
            <a:r>
              <a:rPr lang="en">
                <a:solidFill>
                  <a:srgbClr val="000000"/>
                </a:solidFill>
                <a:latin typeface="Roboto Condensed Light"/>
                <a:ea typeface="Roboto Condensed Light"/>
                <a:cs typeface="Roboto Condensed Light"/>
                <a:sym typeface="Roboto Condensed Light"/>
              </a:rPr>
              <a:t> and CEM</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B7B7B7"/>
              </a:buClr>
              <a:buSzPts val="1800"/>
              <a:buFont typeface="Roboto Condensed Light"/>
              <a:buAutoNum type="arabicPeriod"/>
            </a:pPr>
            <a:r>
              <a:rPr lang="en">
                <a:solidFill>
                  <a:srgbClr val="B7B7B7"/>
                </a:solidFill>
                <a:latin typeface="Roboto Condensed Light"/>
                <a:ea typeface="Roboto Condensed Light"/>
                <a:cs typeface="Roboto Condensed Light"/>
                <a:sym typeface="Roboto Condensed Light"/>
              </a:rPr>
              <a:t>Evaluate </a:t>
            </a:r>
            <a:r>
              <a:rPr i="1" lang="en">
                <a:solidFill>
                  <a:srgbClr val="B7B7B7"/>
                </a:solidFill>
                <a:latin typeface="Roboto Condensed Light"/>
                <a:ea typeface="Roboto Condensed Light"/>
                <a:cs typeface="Roboto Condensed Light"/>
                <a:sym typeface="Roboto Condensed Light"/>
              </a:rPr>
              <a:t>p</a:t>
            </a:r>
            <a:r>
              <a:rPr lang="en">
                <a:solidFill>
                  <a:srgbClr val="B7B7B7"/>
                </a:solidFill>
                <a:latin typeface="Roboto Condensed Light"/>
                <a:ea typeface="Roboto Condensed Light"/>
                <a:cs typeface="Roboto Condensed Light"/>
                <a:sym typeface="Roboto Condensed Light"/>
              </a:rPr>
              <a:t> = </a:t>
            </a:r>
            <a:r>
              <a:rPr i="1" lang="en">
                <a:solidFill>
                  <a:srgbClr val="B7B7B7"/>
                </a:solidFill>
                <a:latin typeface="Roboto Condensed Light"/>
                <a:ea typeface="Roboto Condensed Light"/>
                <a:cs typeface="Roboto Condensed Light"/>
                <a:sym typeface="Roboto Condensed Light"/>
              </a:rPr>
              <a:t>g</a:t>
            </a:r>
            <a:r>
              <a:rPr lang="en">
                <a:solidFill>
                  <a:srgbClr val="B7B7B7"/>
                </a:solidFill>
                <a:latin typeface="Roboto Condensed Light"/>
                <a:ea typeface="Roboto Condensed Light"/>
                <a:cs typeface="Roboto Condensed Light"/>
                <a:sym typeface="Roboto Condensed Light"/>
              </a:rPr>
              <a:t>(</a:t>
            </a:r>
            <a:r>
              <a:rPr b="1" lang="en">
                <a:solidFill>
                  <a:srgbClr val="B7B7B7"/>
                </a:solidFill>
                <a:latin typeface="Roboto Condensed"/>
                <a:ea typeface="Roboto Condensed"/>
                <a:cs typeface="Roboto Condensed"/>
                <a:sym typeface="Roboto Condensed"/>
              </a:rPr>
              <a:t>I</a:t>
            </a:r>
            <a:r>
              <a:rPr baseline="-25000" i="1" lang="en">
                <a:solidFill>
                  <a:srgbClr val="B7B7B7"/>
                </a:solidFill>
                <a:latin typeface="Roboto Condensed Light"/>
                <a:ea typeface="Roboto Condensed Light"/>
                <a:cs typeface="Roboto Condensed Light"/>
                <a:sym typeface="Roboto Condensed Light"/>
              </a:rPr>
              <a:t>t</a:t>
            </a:r>
            <a:r>
              <a:rPr lang="en">
                <a:solidFill>
                  <a:srgbClr val="B7B7B7"/>
                </a:solidFill>
                <a:latin typeface="Roboto Condensed Light"/>
                <a:ea typeface="Roboto Condensed Light"/>
                <a:cs typeface="Roboto Condensed Light"/>
                <a:sym typeface="Roboto Condensed Light"/>
              </a:rPr>
              <a:t>, 0) / </a:t>
            </a:r>
            <a:r>
              <a:rPr i="1" lang="en">
                <a:solidFill>
                  <a:srgbClr val="B7B7B7"/>
                </a:solidFill>
                <a:latin typeface="Roboto Condensed Light"/>
                <a:ea typeface="Roboto Condensed Light"/>
                <a:cs typeface="Roboto Condensed Light"/>
                <a:sym typeface="Roboto Condensed Light"/>
              </a:rPr>
              <a:t>g</a:t>
            </a:r>
            <a:r>
              <a:rPr lang="en">
                <a:solidFill>
                  <a:srgbClr val="B7B7B7"/>
                </a:solidFill>
                <a:latin typeface="Roboto Condensed Light"/>
                <a:ea typeface="Roboto Condensed Light"/>
                <a:cs typeface="Roboto Condensed Light"/>
                <a:sym typeface="Roboto Condensed Light"/>
              </a:rPr>
              <a:t>(</a:t>
            </a:r>
            <a:r>
              <a:rPr b="1" lang="en">
                <a:solidFill>
                  <a:srgbClr val="B7B7B7"/>
                </a:solidFill>
                <a:latin typeface="Roboto Condensed"/>
                <a:ea typeface="Roboto Condensed"/>
                <a:cs typeface="Roboto Condensed"/>
                <a:sym typeface="Roboto Condensed"/>
              </a:rPr>
              <a:t>I</a:t>
            </a:r>
            <a:r>
              <a:rPr baseline="-25000" i="1" lang="en">
                <a:solidFill>
                  <a:srgbClr val="B7B7B7"/>
                </a:solidFill>
                <a:latin typeface="Roboto Condensed Light"/>
                <a:ea typeface="Roboto Condensed Light"/>
                <a:cs typeface="Roboto Condensed Light"/>
                <a:sym typeface="Roboto Condensed Light"/>
              </a:rPr>
              <a:t>t</a:t>
            </a:r>
            <a:r>
              <a:rPr lang="en">
                <a:solidFill>
                  <a:srgbClr val="B7B7B7"/>
                </a:solidFill>
                <a:latin typeface="Roboto Condensed Light"/>
                <a:ea typeface="Roboto Condensed Light"/>
                <a:cs typeface="Roboto Condensed Light"/>
                <a:sym typeface="Roboto Condensed Light"/>
              </a:rPr>
              <a:t>, </a:t>
            </a:r>
            <a:r>
              <a:rPr b="1" lang="en">
                <a:solidFill>
                  <a:srgbClr val="B7B7B7"/>
                </a:solidFill>
                <a:latin typeface="Roboto Condensed"/>
                <a:ea typeface="Roboto Condensed"/>
                <a:cs typeface="Roboto Condensed"/>
                <a:sym typeface="Roboto Condensed"/>
              </a:rPr>
              <a:t>v</a:t>
            </a:r>
            <a:r>
              <a:rPr baseline="-25000" i="1" lang="en">
                <a:solidFill>
                  <a:srgbClr val="B7B7B7"/>
                </a:solidFill>
                <a:latin typeface="Roboto Condensed Light"/>
                <a:ea typeface="Roboto Condensed Light"/>
                <a:cs typeface="Roboto Condensed Light"/>
                <a:sym typeface="Roboto Condensed Light"/>
              </a:rPr>
              <a:t>t</a:t>
            </a:r>
            <a:r>
              <a:rPr lang="en">
                <a:solidFill>
                  <a:srgbClr val="B7B7B7"/>
                </a:solidFill>
                <a:latin typeface="Roboto Condensed Light"/>
                <a:ea typeface="Roboto Condensed Light"/>
                <a:cs typeface="Roboto Condensed Light"/>
                <a:sym typeface="Roboto Condensed Light"/>
              </a:rPr>
              <a:t>*)</a:t>
            </a:r>
            <a:endParaRPr>
              <a:solidFill>
                <a:srgbClr val="B7B7B7"/>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B7B7B7"/>
              </a:buClr>
              <a:buSzPts val="1800"/>
              <a:buFont typeface="Roboto Condensed Light"/>
              <a:buAutoNum type="arabicPeriod"/>
            </a:pPr>
            <a:r>
              <a:rPr lang="en">
                <a:solidFill>
                  <a:srgbClr val="B7B7B7"/>
                </a:solidFill>
                <a:latin typeface="Roboto Condensed Light"/>
                <a:ea typeface="Roboto Condensed Light"/>
                <a:cs typeface="Roboto Condensed Light"/>
                <a:sym typeface="Roboto Condensed Light"/>
              </a:rPr>
              <a:t>if </a:t>
            </a:r>
            <a:r>
              <a:rPr i="1" lang="en">
                <a:solidFill>
                  <a:srgbClr val="B7B7B7"/>
                </a:solidFill>
                <a:latin typeface="Roboto Condensed Light"/>
                <a:ea typeface="Roboto Condensed Light"/>
                <a:cs typeface="Roboto Condensed Light"/>
                <a:sym typeface="Roboto Condensed Light"/>
              </a:rPr>
              <a:t>p</a:t>
            </a:r>
            <a:r>
              <a:rPr lang="en">
                <a:solidFill>
                  <a:srgbClr val="B7B7B7"/>
                </a:solidFill>
                <a:latin typeface="Roboto Condensed Light"/>
                <a:ea typeface="Roboto Condensed Light"/>
                <a:cs typeface="Roboto Condensed Light"/>
                <a:sym typeface="Roboto Condensed Light"/>
              </a:rPr>
              <a:t> &gt; 0.9 then</a:t>
            </a:r>
            <a:endParaRPr>
              <a:solidFill>
                <a:srgbClr val="B7B7B7"/>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B7B7B7"/>
              </a:buClr>
              <a:buSzPts val="1400"/>
              <a:buFont typeface="Roboto Condensed Light"/>
              <a:buAutoNum type="alphaLcPeriod"/>
            </a:pPr>
            <a:r>
              <a:rPr lang="en">
                <a:solidFill>
                  <a:srgbClr val="B7B7B7"/>
                </a:solidFill>
                <a:latin typeface="Roboto Condensed Light"/>
                <a:ea typeface="Roboto Condensed Light"/>
                <a:cs typeface="Roboto Condensed Light"/>
                <a:sym typeface="Roboto Condensed Light"/>
              </a:rPr>
              <a:t>Output 0, close gripper.</a:t>
            </a:r>
            <a:endParaRPr>
              <a:solidFill>
                <a:srgbClr val="B7B7B7"/>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B7B7B7"/>
              </a:buClr>
              <a:buSzPts val="1800"/>
              <a:buFont typeface="Roboto Condensed Light"/>
              <a:buAutoNum type="arabicPeriod"/>
            </a:pPr>
            <a:r>
              <a:rPr lang="en">
                <a:solidFill>
                  <a:srgbClr val="B7B7B7"/>
                </a:solidFill>
                <a:latin typeface="Roboto Condensed Light"/>
                <a:ea typeface="Roboto Condensed Light"/>
                <a:cs typeface="Roboto Condensed Light"/>
                <a:sym typeface="Roboto Condensed Light"/>
              </a:rPr>
              <a:t>else if </a:t>
            </a:r>
            <a:r>
              <a:rPr i="1" lang="en">
                <a:solidFill>
                  <a:srgbClr val="B7B7B7"/>
                </a:solidFill>
                <a:latin typeface="Roboto Condensed Light"/>
                <a:ea typeface="Roboto Condensed Light"/>
                <a:cs typeface="Roboto Condensed Light"/>
                <a:sym typeface="Roboto Condensed Light"/>
              </a:rPr>
              <a:t>p</a:t>
            </a:r>
            <a:r>
              <a:rPr lang="en">
                <a:solidFill>
                  <a:srgbClr val="B7B7B7"/>
                </a:solidFill>
                <a:latin typeface="Roboto Condensed Light"/>
                <a:ea typeface="Roboto Condensed Light"/>
                <a:cs typeface="Roboto Condensed Light"/>
                <a:sym typeface="Roboto Condensed Light"/>
              </a:rPr>
              <a:t> &lt;= 0.5, then</a:t>
            </a:r>
            <a:endParaRPr>
              <a:solidFill>
                <a:srgbClr val="B7B7B7"/>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B7B7B7"/>
              </a:buClr>
              <a:buSzPts val="1400"/>
              <a:buFont typeface="Roboto Condensed Light"/>
              <a:buAutoNum type="alphaLcPeriod"/>
            </a:pPr>
            <a:r>
              <a:rPr lang="en">
                <a:solidFill>
                  <a:srgbClr val="B7B7B7"/>
                </a:solidFill>
                <a:latin typeface="Roboto Condensed Light"/>
                <a:ea typeface="Roboto Condensed Light"/>
                <a:cs typeface="Roboto Condensed Light"/>
                <a:sym typeface="Roboto Condensed Light"/>
              </a:rPr>
              <a:t>Modify </a:t>
            </a:r>
            <a:r>
              <a:rPr b="1" lang="en">
                <a:solidFill>
                  <a:srgbClr val="B7B7B7"/>
                </a:solidFill>
                <a:latin typeface="Roboto Condensed"/>
                <a:ea typeface="Roboto Condensed"/>
                <a:cs typeface="Roboto Condensed"/>
                <a:sym typeface="Roboto Condensed"/>
              </a:rPr>
              <a:t>v</a:t>
            </a:r>
            <a:r>
              <a:rPr baseline="-25000" i="1" lang="en">
                <a:solidFill>
                  <a:srgbClr val="B7B7B7"/>
                </a:solidFill>
                <a:latin typeface="Roboto Condensed Light"/>
                <a:ea typeface="Roboto Condensed Light"/>
                <a:cs typeface="Roboto Condensed Light"/>
                <a:sym typeface="Roboto Condensed Light"/>
              </a:rPr>
              <a:t>t</a:t>
            </a:r>
            <a:r>
              <a:rPr lang="en">
                <a:solidFill>
                  <a:srgbClr val="B7B7B7"/>
                </a:solidFill>
                <a:latin typeface="Roboto Condensed Light"/>
                <a:ea typeface="Roboto Condensed Light"/>
                <a:cs typeface="Roboto Condensed Light"/>
                <a:sym typeface="Roboto Condensed Light"/>
              </a:rPr>
              <a:t>* to raise gripper height and execute </a:t>
            </a:r>
            <a:r>
              <a:rPr b="1" lang="en">
                <a:solidFill>
                  <a:srgbClr val="B7B7B7"/>
                </a:solidFill>
                <a:latin typeface="Roboto Condensed"/>
                <a:ea typeface="Roboto Condensed"/>
                <a:cs typeface="Roboto Condensed"/>
                <a:sym typeface="Roboto Condensed"/>
              </a:rPr>
              <a:t>v</a:t>
            </a:r>
            <a:r>
              <a:rPr baseline="-25000" i="1" lang="en">
                <a:solidFill>
                  <a:srgbClr val="B7B7B7"/>
                </a:solidFill>
                <a:latin typeface="Roboto Condensed Light"/>
                <a:ea typeface="Roboto Condensed Light"/>
                <a:cs typeface="Roboto Condensed Light"/>
                <a:sym typeface="Roboto Condensed Light"/>
              </a:rPr>
              <a:t>t</a:t>
            </a:r>
            <a:r>
              <a:rPr lang="en">
                <a:solidFill>
                  <a:srgbClr val="B7B7B7"/>
                </a:solidFill>
                <a:latin typeface="Roboto Condensed Light"/>
                <a:ea typeface="Roboto Condensed Light"/>
                <a:cs typeface="Roboto Condensed Light"/>
                <a:sym typeface="Roboto Condensed Light"/>
              </a:rPr>
              <a:t>*</a:t>
            </a:r>
            <a:endParaRPr>
              <a:solidFill>
                <a:srgbClr val="B7B7B7"/>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B7B7B7"/>
              </a:buClr>
              <a:buSzPts val="1800"/>
              <a:buFont typeface="Roboto Condensed Light"/>
              <a:buAutoNum type="arabicPeriod"/>
            </a:pPr>
            <a:r>
              <a:rPr lang="en">
                <a:solidFill>
                  <a:srgbClr val="B7B7B7"/>
                </a:solidFill>
                <a:latin typeface="Roboto Condensed Light"/>
                <a:ea typeface="Roboto Condensed Light"/>
                <a:cs typeface="Roboto Condensed Light"/>
                <a:sym typeface="Roboto Condensed Light"/>
              </a:rPr>
              <a:t>else</a:t>
            </a:r>
            <a:endParaRPr>
              <a:solidFill>
                <a:srgbClr val="B7B7B7"/>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B7B7B7"/>
              </a:buClr>
              <a:buSzPts val="1400"/>
              <a:buFont typeface="Roboto Condensed Light"/>
              <a:buAutoNum type="alphaLcPeriod"/>
            </a:pPr>
            <a:r>
              <a:rPr lang="en">
                <a:solidFill>
                  <a:srgbClr val="B7B7B7"/>
                </a:solidFill>
                <a:latin typeface="Roboto Condensed Light"/>
                <a:ea typeface="Roboto Condensed Light"/>
                <a:cs typeface="Roboto Condensed Light"/>
                <a:sym typeface="Roboto Condensed Light"/>
              </a:rPr>
              <a:t>Execute </a:t>
            </a:r>
            <a:r>
              <a:rPr b="1" lang="en" sz="1800">
                <a:solidFill>
                  <a:srgbClr val="B7B7B7"/>
                </a:solidFill>
                <a:latin typeface="Roboto Condensed"/>
                <a:ea typeface="Roboto Condensed"/>
                <a:cs typeface="Roboto Condensed"/>
                <a:sym typeface="Roboto Condensed"/>
              </a:rPr>
              <a:t>v</a:t>
            </a:r>
            <a:r>
              <a:rPr baseline="-25000" i="1" lang="en" sz="1800">
                <a:solidFill>
                  <a:srgbClr val="B7B7B7"/>
                </a:solidFill>
                <a:latin typeface="Roboto Condensed Light"/>
                <a:ea typeface="Roboto Condensed Light"/>
                <a:cs typeface="Roboto Condensed Light"/>
                <a:sym typeface="Roboto Condensed Light"/>
              </a:rPr>
              <a:t>t</a:t>
            </a:r>
            <a:r>
              <a:rPr lang="en" sz="1800">
                <a:solidFill>
                  <a:srgbClr val="B7B7B7"/>
                </a:solidFill>
                <a:latin typeface="Roboto Condensed Light"/>
                <a:ea typeface="Roboto Condensed Light"/>
                <a:cs typeface="Roboto Condensed Light"/>
                <a:sym typeface="Roboto Condensed Light"/>
              </a:rPr>
              <a:t>*</a:t>
            </a:r>
            <a:endParaRPr>
              <a:solidFill>
                <a:srgbClr val="B7B7B7"/>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B7B7B7"/>
              </a:buClr>
              <a:buSzPts val="1800"/>
              <a:buFont typeface="Roboto Condensed Light"/>
              <a:buAutoNum type="arabicPeriod"/>
            </a:pPr>
            <a:r>
              <a:rPr lang="en">
                <a:solidFill>
                  <a:srgbClr val="B7B7B7"/>
                </a:solidFill>
                <a:latin typeface="Roboto Condensed Light"/>
                <a:ea typeface="Roboto Condensed Light"/>
                <a:cs typeface="Roboto Condensed Light"/>
                <a:sym typeface="Roboto Condensed Light"/>
              </a:rPr>
              <a:t>end if</a:t>
            </a:r>
            <a:endParaRPr>
              <a:solidFill>
                <a:srgbClr val="B7B7B7"/>
              </a:solidFill>
              <a:latin typeface="Roboto Condensed Light"/>
              <a:ea typeface="Roboto Condensed Light"/>
              <a:cs typeface="Roboto Condensed Light"/>
              <a:sym typeface="Roboto Condensed Light"/>
            </a:endParaRPr>
          </a:p>
        </p:txBody>
      </p:sp>
      <p:sp>
        <p:nvSpPr>
          <p:cNvPr id="1069" name="Google Shape;1069;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070" name="Google Shape;1070;p90"/>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071" name="Google Shape;1071;p9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072" name="Google Shape;1072;p90"/>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073" name="Google Shape;1073;p90"/>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7" name="Shape 1077"/>
        <p:cNvGrpSpPr/>
        <p:nvPr/>
      </p:nvGrpSpPr>
      <p:grpSpPr>
        <a:xfrm>
          <a:off x="0" y="0"/>
          <a:ext cx="0" cy="0"/>
          <a:chOff x="0" y="0"/>
          <a:chExt cx="0" cy="0"/>
        </a:xfrm>
      </p:grpSpPr>
      <p:sp>
        <p:nvSpPr>
          <p:cNvPr id="1078" name="Google Shape;1078;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Cross-Entropy Method for Optimization on </a:t>
            </a:r>
            <a:r>
              <a:rPr b="1" lang="en">
                <a:solidFill>
                  <a:srgbClr val="980000"/>
                </a:solidFill>
                <a:latin typeface="Roboto Condensed"/>
                <a:ea typeface="Roboto Condensed"/>
                <a:cs typeface="Roboto Condensed"/>
                <a:sym typeface="Roboto Condensed"/>
              </a:rPr>
              <a:t>v</a:t>
            </a:r>
            <a:r>
              <a:rPr baseline="-25000" i="1" lang="en">
                <a:solidFill>
                  <a:srgbClr val="980000"/>
                </a:solidFill>
                <a:latin typeface="Roboto Condensed"/>
                <a:ea typeface="Roboto Condensed"/>
                <a:cs typeface="Roboto Condensed"/>
                <a:sym typeface="Roboto Condensed"/>
              </a:rPr>
              <a:t>t</a:t>
            </a:r>
            <a:endParaRPr baseline="-25000" i="1">
              <a:solidFill>
                <a:srgbClr val="980000"/>
              </a:solidFill>
              <a:latin typeface="Roboto Condensed"/>
              <a:ea typeface="Roboto Condensed"/>
              <a:cs typeface="Roboto Condensed"/>
              <a:sym typeface="Roboto Condensed"/>
            </a:endParaRPr>
          </a:p>
        </p:txBody>
      </p:sp>
      <p:sp>
        <p:nvSpPr>
          <p:cNvPr id="1079" name="Google Shape;1079;p91"/>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Samples a batch of </a:t>
            </a:r>
            <a:r>
              <a:rPr i="1" lang="en">
                <a:solidFill>
                  <a:srgbClr val="000000"/>
                </a:solidFill>
                <a:latin typeface="Roboto Condensed Light"/>
                <a:ea typeface="Roboto Condensed Light"/>
                <a:cs typeface="Roboto Condensed Light"/>
                <a:sym typeface="Roboto Condensed Light"/>
              </a:rPr>
              <a:t>N</a:t>
            </a:r>
            <a:r>
              <a:rPr lang="en">
                <a:solidFill>
                  <a:srgbClr val="000000"/>
                </a:solidFill>
                <a:latin typeface="Roboto Condensed Light"/>
                <a:ea typeface="Roboto Condensed Light"/>
                <a:cs typeface="Roboto Condensed Light"/>
                <a:sym typeface="Roboto Condensed Light"/>
              </a:rPr>
              <a:t> values at each iteration</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Fits a Gaussian distribution to </a:t>
            </a:r>
            <a:r>
              <a:rPr i="1" lang="en">
                <a:solidFill>
                  <a:srgbClr val="000000"/>
                </a:solidFill>
                <a:latin typeface="Roboto Condensed Light"/>
                <a:ea typeface="Roboto Condensed Light"/>
                <a:cs typeface="Roboto Condensed Light"/>
                <a:sym typeface="Roboto Condensed Light"/>
              </a:rPr>
              <a:t>M &lt; N</a:t>
            </a:r>
            <a:r>
              <a:rPr lang="en">
                <a:solidFill>
                  <a:srgbClr val="000000"/>
                </a:solidFill>
                <a:latin typeface="Roboto Condensed Light"/>
                <a:ea typeface="Roboto Condensed Light"/>
                <a:cs typeface="Roboto Condensed Light"/>
                <a:sym typeface="Roboto Condensed Light"/>
              </a:rPr>
              <a:t> of these samples from this Gaussian</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Used </a:t>
            </a:r>
            <a:r>
              <a:rPr i="1" lang="en">
                <a:solidFill>
                  <a:srgbClr val="000000"/>
                </a:solidFill>
                <a:latin typeface="Roboto Condensed Light"/>
                <a:ea typeface="Roboto Condensed Light"/>
                <a:cs typeface="Roboto Condensed Light"/>
                <a:sym typeface="Roboto Condensed Light"/>
              </a:rPr>
              <a:t>N</a:t>
            </a:r>
            <a:r>
              <a:rPr lang="en">
                <a:solidFill>
                  <a:srgbClr val="000000"/>
                </a:solidFill>
                <a:latin typeface="Roboto Condensed Light"/>
                <a:ea typeface="Roboto Condensed Light"/>
                <a:cs typeface="Roboto Condensed Light"/>
                <a:sym typeface="Roboto Condensed Light"/>
              </a:rPr>
              <a:t> = 64 and </a:t>
            </a:r>
            <a:r>
              <a:rPr i="1" lang="en">
                <a:solidFill>
                  <a:srgbClr val="000000"/>
                </a:solidFill>
                <a:latin typeface="Roboto Condensed Light"/>
                <a:ea typeface="Roboto Condensed Light"/>
                <a:cs typeface="Roboto Condensed Light"/>
                <a:sym typeface="Roboto Condensed Light"/>
              </a:rPr>
              <a:t>M</a:t>
            </a:r>
            <a:r>
              <a:rPr lang="en">
                <a:solidFill>
                  <a:srgbClr val="000000"/>
                </a:solidFill>
                <a:latin typeface="Roboto Condensed Light"/>
                <a:ea typeface="Roboto Condensed Light"/>
                <a:cs typeface="Roboto Condensed Light"/>
                <a:sym typeface="Roboto Condensed Light"/>
              </a:rPr>
              <a:t> = 6; performed three iterations of CEM to determine the best </a:t>
            </a:r>
            <a:r>
              <a:rPr lang="en">
                <a:solidFill>
                  <a:srgbClr val="000000"/>
                </a:solidFill>
                <a:latin typeface="Roboto Condensed Light"/>
                <a:ea typeface="Roboto Condensed Light"/>
                <a:cs typeface="Roboto Condensed Light"/>
                <a:sym typeface="Roboto Condensed Light"/>
              </a:rPr>
              <a:t>available</a:t>
            </a:r>
            <a:r>
              <a:rPr lang="en">
                <a:solidFill>
                  <a:srgbClr val="000000"/>
                </a:solidFill>
                <a:latin typeface="Roboto Condensed Light"/>
                <a:ea typeface="Roboto Condensed Light"/>
                <a:cs typeface="Roboto Condensed Light"/>
                <a:sym typeface="Roboto Condensed Light"/>
              </a:rPr>
              <a:t> command </a:t>
            </a:r>
            <a:r>
              <a:rPr b="1" lang="en">
                <a:solidFill>
                  <a:srgbClr val="000000"/>
                </a:solidFill>
                <a:latin typeface="Roboto Condensed"/>
                <a:ea typeface="Roboto Condensed"/>
                <a:cs typeface="Roboto Condensed"/>
                <a:sym typeface="Roboto Condensed"/>
              </a:rPr>
              <a:t>v</a:t>
            </a:r>
            <a:r>
              <a:rPr baseline="-25000" i="1" lang="en">
                <a:solidFill>
                  <a:srgbClr val="000000"/>
                </a:solidFill>
                <a:latin typeface="Roboto Condensed Light"/>
                <a:ea typeface="Roboto Condensed Light"/>
                <a:cs typeface="Roboto Condensed Light"/>
                <a:sym typeface="Roboto Condensed Light"/>
              </a:rPr>
              <a:t>t</a:t>
            </a:r>
            <a:r>
              <a:rPr lang="en">
                <a:solidFill>
                  <a:srgbClr val="000000"/>
                </a:solidFill>
                <a:latin typeface="Roboto Condensed Light"/>
                <a:ea typeface="Roboto Condensed Light"/>
                <a:cs typeface="Roboto Condensed Light"/>
                <a:sym typeface="Roboto Condensed Light"/>
              </a:rPr>
              <a:t>* to </a:t>
            </a:r>
            <a:r>
              <a:rPr lang="en">
                <a:solidFill>
                  <a:srgbClr val="000000"/>
                </a:solidFill>
                <a:latin typeface="Roboto Condensed Light"/>
                <a:ea typeface="Roboto Condensed Light"/>
                <a:cs typeface="Roboto Condensed Light"/>
                <a:sym typeface="Roboto Condensed Light"/>
              </a:rPr>
              <a:t>evaluate</a:t>
            </a:r>
            <a:r>
              <a:rPr lang="en">
                <a:solidFill>
                  <a:srgbClr val="000000"/>
                </a:solidFill>
                <a:latin typeface="Roboto Condensed Light"/>
                <a:ea typeface="Roboto Condensed Light"/>
                <a:cs typeface="Roboto Condensed Light"/>
                <a:sym typeface="Roboto Condensed Light"/>
              </a:rPr>
              <a:t> </a:t>
            </a:r>
            <a:r>
              <a:rPr i="1" lang="en">
                <a:solidFill>
                  <a:srgbClr val="000000"/>
                </a:solidFill>
                <a:latin typeface="Roboto Condensed Light"/>
                <a:ea typeface="Roboto Condensed Light"/>
                <a:cs typeface="Roboto Condensed Light"/>
                <a:sym typeface="Roboto Condensed Light"/>
              </a:rPr>
              <a:t>f</a:t>
            </a:r>
            <a:r>
              <a:rPr lang="en">
                <a:solidFill>
                  <a:srgbClr val="000000"/>
                </a:solidFill>
                <a:latin typeface="Roboto Condensed Light"/>
                <a:ea typeface="Roboto Condensed Light"/>
                <a:cs typeface="Roboto Condensed Light"/>
                <a:sym typeface="Roboto Condensed Light"/>
              </a:rPr>
              <a:t>(</a:t>
            </a:r>
            <a:r>
              <a:rPr b="1" lang="en">
                <a:solidFill>
                  <a:srgbClr val="000000"/>
                </a:solidFill>
                <a:latin typeface="Roboto Condensed"/>
                <a:ea typeface="Roboto Condensed"/>
                <a:cs typeface="Roboto Condensed"/>
                <a:sym typeface="Roboto Condensed"/>
              </a:rPr>
              <a:t>I</a:t>
            </a:r>
            <a:r>
              <a:rPr baseline="-25000" i="1" lang="en">
                <a:solidFill>
                  <a:srgbClr val="000000"/>
                </a:solidFill>
                <a:latin typeface="Roboto Condensed Light"/>
                <a:ea typeface="Roboto Condensed Light"/>
                <a:cs typeface="Roboto Condensed Light"/>
                <a:sym typeface="Roboto Condensed Light"/>
              </a:rPr>
              <a:t>t</a:t>
            </a:r>
            <a:r>
              <a:rPr lang="en">
                <a:solidFill>
                  <a:srgbClr val="000000"/>
                </a:solidFill>
                <a:latin typeface="Roboto Condensed Light"/>
                <a:ea typeface="Roboto Condensed Light"/>
                <a:cs typeface="Roboto Condensed Light"/>
                <a:sym typeface="Roboto Condensed Light"/>
              </a:rPr>
              <a:t>), the servoing mechanism</a:t>
            </a:r>
            <a:endParaRPr>
              <a:solidFill>
                <a:srgbClr val="000000"/>
              </a:solidFill>
              <a:latin typeface="Roboto Condensed Light"/>
              <a:ea typeface="Roboto Condensed Light"/>
              <a:cs typeface="Roboto Condensed Light"/>
              <a:sym typeface="Roboto Condensed Light"/>
            </a:endParaRPr>
          </a:p>
        </p:txBody>
      </p:sp>
      <p:sp>
        <p:nvSpPr>
          <p:cNvPr id="1080" name="Google Shape;1080;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081" name="Google Shape;1081;p91"/>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082" name="Google Shape;1082;p9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083" name="Google Shape;1083;p91"/>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084" name="Google Shape;1084;p91"/>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pic>
        <p:nvPicPr>
          <p:cNvPr descr="Image result for cross entropy method" id="1085" name="Google Shape;1085;p91"/>
          <p:cNvPicPr preferRelativeResize="0"/>
          <p:nvPr/>
        </p:nvPicPr>
        <p:blipFill>
          <a:blip r:embed="rId4">
            <a:alphaModFix/>
          </a:blip>
          <a:stretch>
            <a:fillRect/>
          </a:stretch>
        </p:blipFill>
        <p:spPr>
          <a:xfrm>
            <a:off x="2123013" y="2571750"/>
            <a:ext cx="4821767" cy="1976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The Robot Grasping Problem</a:t>
            </a:r>
            <a:endParaRPr>
              <a:solidFill>
                <a:srgbClr val="980000"/>
              </a:solidFill>
              <a:latin typeface="Roboto Condensed"/>
              <a:ea typeface="Roboto Condensed"/>
              <a:cs typeface="Roboto Condensed"/>
              <a:sym typeface="Roboto Condensed"/>
            </a:endParaRPr>
          </a:p>
        </p:txBody>
      </p:sp>
      <p:sp>
        <p:nvSpPr>
          <p:cNvPr id="120" name="Google Shape;120;p20"/>
          <p:cNvSpPr txBox="1"/>
          <p:nvPr>
            <p:ph idx="1" type="body"/>
          </p:nvPr>
        </p:nvSpPr>
        <p:spPr>
          <a:xfrm>
            <a:off x="311700" y="1152475"/>
            <a:ext cx="5694000" cy="3489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Why is this so hard? </a:t>
            </a:r>
            <a:r>
              <a:rPr lang="en">
                <a:solidFill>
                  <a:srgbClr val="000000"/>
                </a:solidFill>
                <a:latin typeface="Roboto Condensed"/>
                <a:ea typeface="Roboto Condensed"/>
                <a:cs typeface="Roboto Condensed"/>
                <a:sym typeface="Roboto Condensed"/>
              </a:rPr>
              <a:t>Huge control space!</a:t>
            </a:r>
            <a:endParaRPr>
              <a:solidFill>
                <a:srgbClr val="000000"/>
              </a:solidFill>
              <a:latin typeface="Roboto Condensed"/>
              <a:ea typeface="Roboto Condensed"/>
              <a:cs typeface="Roboto Condensed"/>
              <a:sym typeface="Roboto Condensed"/>
            </a:endParaRPr>
          </a:p>
          <a:p>
            <a:pPr indent="0" lvl="0" marL="457200" rtl="0" algn="l">
              <a:spcBef>
                <a:spcPts val="1600"/>
              </a:spcBef>
              <a:spcAft>
                <a:spcPts val="0"/>
              </a:spcAft>
              <a:buNone/>
            </a:pPr>
            <a:r>
              <a:t/>
            </a:r>
            <a:endParaRPr>
              <a:solidFill>
                <a:srgbClr val="000000"/>
              </a:solidFill>
              <a:latin typeface="Roboto Condensed"/>
              <a:ea typeface="Roboto Condensed"/>
              <a:cs typeface="Roboto Condensed"/>
              <a:sym typeface="Roboto Condensed"/>
            </a:endParaRPr>
          </a:p>
          <a:p>
            <a:pPr indent="-342900" lvl="0" marL="457200" rtl="0" algn="l">
              <a:spcBef>
                <a:spcPts val="160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problem is easy to state, hard to get right:</a:t>
            </a:r>
            <a:endParaRPr>
              <a:solidFill>
                <a:srgbClr val="000000"/>
              </a:solidFill>
              <a:latin typeface="Roboto Condensed Light"/>
              <a:ea typeface="Roboto Condensed Light"/>
              <a:cs typeface="Roboto Condensed Light"/>
              <a:sym typeface="Roboto Condensed Light"/>
            </a:endParaRPr>
          </a:p>
          <a:p>
            <a:pPr indent="0" lvl="0" marL="91440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chemeClr val="dk1"/>
              </a:buClr>
              <a:buSzPts val="1800"/>
              <a:buFont typeface="Roboto Condensed Light"/>
              <a:buChar char="●"/>
            </a:pPr>
            <a:r>
              <a:rPr lang="en">
                <a:solidFill>
                  <a:schemeClr val="dk1"/>
                </a:solidFill>
                <a:latin typeface="Roboto Condensed Light"/>
                <a:ea typeface="Roboto Condensed Light"/>
                <a:cs typeface="Roboto Condensed Light"/>
                <a:sym typeface="Roboto Condensed Light"/>
              </a:rPr>
              <a:t>We are still very far from robots that can perform even routine household dexterous tasks, e.g. laundry folding</a:t>
            </a:r>
            <a:endParaRPr>
              <a:solidFill>
                <a:srgbClr val="000000"/>
              </a:solidFill>
              <a:latin typeface="Roboto Condensed Light"/>
              <a:ea typeface="Roboto Condensed Light"/>
              <a:cs typeface="Roboto Condensed Light"/>
              <a:sym typeface="Roboto Condensed Light"/>
            </a:endParaRPr>
          </a:p>
        </p:txBody>
      </p:sp>
      <p:pic>
        <p:nvPicPr>
          <p:cNvPr id="121" name="Google Shape;121;p20"/>
          <p:cNvPicPr preferRelativeResize="0"/>
          <p:nvPr/>
        </p:nvPicPr>
        <p:blipFill>
          <a:blip r:embed="rId3">
            <a:alphaModFix/>
          </a:blip>
          <a:stretch>
            <a:fillRect/>
          </a:stretch>
        </p:blipFill>
        <p:spPr>
          <a:xfrm>
            <a:off x="6005700" y="1366000"/>
            <a:ext cx="2826600" cy="1884970"/>
          </a:xfrm>
          <a:prstGeom prst="rect">
            <a:avLst/>
          </a:prstGeom>
          <a:noFill/>
          <a:ln>
            <a:noFill/>
          </a:ln>
        </p:spPr>
      </p:pic>
      <p:sp>
        <p:nvSpPr>
          <p:cNvPr id="122" name="Google Shape;122;p20"/>
          <p:cNvSpPr txBox="1"/>
          <p:nvPr/>
        </p:nvSpPr>
        <p:spPr>
          <a:xfrm>
            <a:off x="6005700" y="3461225"/>
            <a:ext cx="2854200" cy="41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Condensed Light"/>
                <a:ea typeface="Roboto Condensed Light"/>
                <a:cs typeface="Roboto Condensed Light"/>
                <a:sym typeface="Roboto Condensed Light"/>
              </a:rPr>
              <a:t>Foldimate laundry folding machine: $1000, no hands, size of a microwave</a:t>
            </a:r>
            <a:endParaRPr sz="900">
              <a:latin typeface="Roboto Condensed Light"/>
              <a:ea typeface="Roboto Condensed Light"/>
              <a:cs typeface="Roboto Condensed Light"/>
              <a:sym typeface="Roboto Condensed Light"/>
            </a:endParaRPr>
          </a:p>
        </p:txBody>
      </p:sp>
      <p:sp>
        <p:nvSpPr>
          <p:cNvPr id="123" name="Google Shape;12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4" name="Google Shape;124;p20"/>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25" name="Google Shape;125;p2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26" name="Google Shape;126;p20"/>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27" name="Google Shape;127;p20"/>
          <p:cNvPicPr preferRelativeResize="0"/>
          <p:nvPr/>
        </p:nvPicPr>
        <p:blipFill>
          <a:blip r:embed="rId4">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9" name="Shape 1089"/>
        <p:cNvGrpSpPr/>
        <p:nvPr/>
      </p:nvGrpSpPr>
      <p:grpSpPr>
        <a:xfrm>
          <a:off x="0" y="0"/>
          <a:ext cx="0" cy="0"/>
          <a:chOff x="0" y="0"/>
          <a:chExt cx="0" cy="0"/>
        </a:xfrm>
      </p:grpSpPr>
      <p:sp>
        <p:nvSpPr>
          <p:cNvPr id="1090" name="Google Shape;1090;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Adding Heuristics for Raising and Lowering the Gripper</a:t>
            </a:r>
            <a:endParaRPr baseline="-25000" i="1">
              <a:solidFill>
                <a:srgbClr val="980000"/>
              </a:solidFill>
              <a:latin typeface="Roboto Condensed"/>
              <a:ea typeface="Roboto Condensed"/>
              <a:cs typeface="Roboto Condensed"/>
              <a:sym typeface="Roboto Condensed"/>
            </a:endParaRPr>
          </a:p>
        </p:txBody>
      </p:sp>
      <p:sp>
        <p:nvSpPr>
          <p:cNvPr id="1091" name="Google Shape;1091;p92"/>
          <p:cNvSpPr txBox="1"/>
          <p:nvPr>
            <p:ph idx="1" type="body"/>
          </p:nvPr>
        </p:nvSpPr>
        <p:spPr>
          <a:xfrm>
            <a:off x="311700" y="11322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B7B7B7"/>
              </a:buClr>
              <a:buSzPts val="1800"/>
              <a:buFont typeface="Roboto Condensed Light"/>
              <a:buAutoNum type="arabicPeriod"/>
            </a:pPr>
            <a:r>
              <a:rPr lang="en">
                <a:solidFill>
                  <a:srgbClr val="B7B7B7"/>
                </a:solidFill>
                <a:latin typeface="Roboto Condensed Light"/>
                <a:ea typeface="Roboto Condensed Light"/>
                <a:cs typeface="Roboto Condensed Light"/>
                <a:sym typeface="Roboto Condensed Light"/>
              </a:rPr>
              <a:t>Given current image </a:t>
            </a:r>
            <a:r>
              <a:rPr b="1" lang="en">
                <a:solidFill>
                  <a:srgbClr val="B7B7B7"/>
                </a:solidFill>
                <a:latin typeface="Roboto Condensed"/>
                <a:ea typeface="Roboto Condensed"/>
                <a:cs typeface="Roboto Condensed"/>
                <a:sym typeface="Roboto Condensed"/>
              </a:rPr>
              <a:t>I</a:t>
            </a:r>
            <a:r>
              <a:rPr baseline="-25000" i="1" lang="en">
                <a:solidFill>
                  <a:srgbClr val="B7B7B7"/>
                </a:solidFill>
                <a:latin typeface="Roboto Condensed Light"/>
                <a:ea typeface="Roboto Condensed Light"/>
                <a:cs typeface="Roboto Condensed Light"/>
                <a:sym typeface="Roboto Condensed Light"/>
              </a:rPr>
              <a:t>t</a:t>
            </a:r>
            <a:r>
              <a:rPr lang="en">
                <a:solidFill>
                  <a:srgbClr val="B7B7B7"/>
                </a:solidFill>
                <a:latin typeface="Roboto Condensed Light"/>
                <a:ea typeface="Roboto Condensed Light"/>
                <a:cs typeface="Roboto Condensed Light"/>
                <a:sym typeface="Roboto Condensed Light"/>
              </a:rPr>
              <a:t> and network </a:t>
            </a:r>
            <a:r>
              <a:rPr i="1" lang="en">
                <a:solidFill>
                  <a:srgbClr val="B7B7B7"/>
                </a:solidFill>
                <a:latin typeface="Roboto Condensed Light"/>
                <a:ea typeface="Roboto Condensed Light"/>
                <a:cs typeface="Roboto Condensed Light"/>
                <a:sym typeface="Roboto Condensed Light"/>
              </a:rPr>
              <a:t>g</a:t>
            </a:r>
            <a:r>
              <a:rPr lang="en">
                <a:solidFill>
                  <a:srgbClr val="B7B7B7"/>
                </a:solidFill>
                <a:latin typeface="Roboto Condensed Light"/>
                <a:ea typeface="Roboto Condensed Light"/>
                <a:cs typeface="Roboto Condensed Light"/>
                <a:sym typeface="Roboto Condensed Light"/>
              </a:rPr>
              <a:t>.</a:t>
            </a:r>
            <a:endParaRPr>
              <a:solidFill>
                <a:srgbClr val="B7B7B7"/>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B7B7B7"/>
              </a:buClr>
              <a:buSzPts val="1800"/>
              <a:buFont typeface="Roboto Condensed Light"/>
              <a:buAutoNum type="arabicPeriod"/>
            </a:pPr>
            <a:r>
              <a:rPr lang="en">
                <a:solidFill>
                  <a:srgbClr val="B7B7B7"/>
                </a:solidFill>
                <a:latin typeface="Roboto Condensed Light"/>
                <a:ea typeface="Roboto Condensed Light"/>
                <a:cs typeface="Roboto Condensed Light"/>
                <a:sym typeface="Roboto Condensed Light"/>
              </a:rPr>
              <a:t>Infer </a:t>
            </a:r>
            <a:r>
              <a:rPr b="1" lang="en">
                <a:solidFill>
                  <a:srgbClr val="B7B7B7"/>
                </a:solidFill>
                <a:latin typeface="Roboto Condensed"/>
                <a:ea typeface="Roboto Condensed"/>
                <a:cs typeface="Roboto Condensed"/>
                <a:sym typeface="Roboto Condensed"/>
              </a:rPr>
              <a:t>v</a:t>
            </a:r>
            <a:r>
              <a:rPr baseline="-25000" i="1" lang="en">
                <a:solidFill>
                  <a:srgbClr val="B7B7B7"/>
                </a:solidFill>
                <a:latin typeface="Roboto Condensed Light"/>
                <a:ea typeface="Roboto Condensed Light"/>
                <a:cs typeface="Roboto Condensed Light"/>
                <a:sym typeface="Roboto Condensed Light"/>
              </a:rPr>
              <a:t>t</a:t>
            </a:r>
            <a:r>
              <a:rPr lang="en">
                <a:solidFill>
                  <a:srgbClr val="B7B7B7"/>
                </a:solidFill>
                <a:latin typeface="Roboto Condensed Light"/>
                <a:ea typeface="Roboto Condensed Light"/>
                <a:cs typeface="Roboto Condensed Light"/>
                <a:sym typeface="Roboto Condensed Light"/>
              </a:rPr>
              <a:t>* using </a:t>
            </a:r>
            <a:r>
              <a:rPr i="1" lang="en">
                <a:solidFill>
                  <a:srgbClr val="B7B7B7"/>
                </a:solidFill>
                <a:latin typeface="Roboto Condensed Light"/>
                <a:ea typeface="Roboto Condensed Light"/>
                <a:cs typeface="Roboto Condensed Light"/>
                <a:sym typeface="Roboto Condensed Light"/>
              </a:rPr>
              <a:t>g</a:t>
            </a:r>
            <a:r>
              <a:rPr lang="en">
                <a:solidFill>
                  <a:srgbClr val="B7B7B7"/>
                </a:solidFill>
                <a:latin typeface="Roboto Condensed Light"/>
                <a:ea typeface="Roboto Condensed Light"/>
                <a:cs typeface="Roboto Condensed Light"/>
                <a:sym typeface="Roboto Condensed Light"/>
              </a:rPr>
              <a:t> and CEM</a:t>
            </a:r>
            <a:endParaRPr>
              <a:solidFill>
                <a:srgbClr val="B7B7B7"/>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chemeClr val="dk1"/>
              </a:buClr>
              <a:buSzPts val="18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Evaluate </a:t>
            </a:r>
            <a:r>
              <a:rPr i="1" lang="en">
                <a:solidFill>
                  <a:schemeClr val="dk1"/>
                </a:solidFill>
                <a:latin typeface="Roboto Condensed Light"/>
                <a:ea typeface="Roboto Condensed Light"/>
                <a:cs typeface="Roboto Condensed Light"/>
                <a:sym typeface="Roboto Condensed Light"/>
              </a:rPr>
              <a:t>p</a:t>
            </a:r>
            <a:r>
              <a:rPr lang="en">
                <a:solidFill>
                  <a:schemeClr val="dk1"/>
                </a:solidFill>
                <a:latin typeface="Roboto Condensed Light"/>
                <a:ea typeface="Roboto Condensed Light"/>
                <a:cs typeface="Roboto Condensed Light"/>
                <a:sym typeface="Roboto Condensed Light"/>
              </a:rPr>
              <a:t> = </a:t>
            </a:r>
            <a:r>
              <a:rPr i="1" lang="en">
                <a:solidFill>
                  <a:schemeClr val="dk1"/>
                </a:solidFill>
                <a:latin typeface="Roboto Condensed Light"/>
                <a:ea typeface="Roboto Condensed Light"/>
                <a:cs typeface="Roboto Condensed Light"/>
                <a:sym typeface="Roboto Condensed Light"/>
              </a:rPr>
              <a:t>g</a:t>
            </a:r>
            <a:r>
              <a:rPr lang="en">
                <a:solidFill>
                  <a:schemeClr val="dk1"/>
                </a:solidFill>
                <a:latin typeface="Roboto Condensed Light"/>
                <a:ea typeface="Roboto Condensed Light"/>
                <a:cs typeface="Roboto Condensed Light"/>
                <a:sym typeface="Roboto Condensed Light"/>
              </a:rPr>
              <a:t>(</a:t>
            </a:r>
            <a:r>
              <a:rPr b="1" lang="en">
                <a:solidFill>
                  <a:schemeClr val="dk1"/>
                </a:solidFill>
                <a:latin typeface="Roboto Condensed"/>
                <a:ea typeface="Roboto Condensed"/>
                <a:cs typeface="Roboto Condensed"/>
                <a:sym typeface="Roboto Condensed"/>
              </a:rPr>
              <a:t>I</a:t>
            </a:r>
            <a:r>
              <a:rPr baseline="-25000" i="1" lang="en">
                <a:solidFill>
                  <a:schemeClr val="dk1"/>
                </a:solidFill>
                <a:latin typeface="Roboto Condensed Light"/>
                <a:ea typeface="Roboto Condensed Light"/>
                <a:cs typeface="Roboto Condensed Light"/>
                <a:sym typeface="Roboto Condensed Light"/>
              </a:rPr>
              <a:t>t</a:t>
            </a:r>
            <a:r>
              <a:rPr lang="en">
                <a:solidFill>
                  <a:schemeClr val="dk1"/>
                </a:solidFill>
                <a:latin typeface="Roboto Condensed Light"/>
                <a:ea typeface="Roboto Condensed Light"/>
                <a:cs typeface="Roboto Condensed Light"/>
                <a:sym typeface="Roboto Condensed Light"/>
              </a:rPr>
              <a:t>, 0) / </a:t>
            </a:r>
            <a:r>
              <a:rPr i="1" lang="en">
                <a:solidFill>
                  <a:schemeClr val="dk1"/>
                </a:solidFill>
                <a:latin typeface="Roboto Condensed Light"/>
                <a:ea typeface="Roboto Condensed Light"/>
                <a:cs typeface="Roboto Condensed Light"/>
                <a:sym typeface="Roboto Condensed Light"/>
              </a:rPr>
              <a:t>g</a:t>
            </a:r>
            <a:r>
              <a:rPr lang="en">
                <a:solidFill>
                  <a:schemeClr val="dk1"/>
                </a:solidFill>
                <a:latin typeface="Roboto Condensed Light"/>
                <a:ea typeface="Roboto Condensed Light"/>
                <a:cs typeface="Roboto Condensed Light"/>
                <a:sym typeface="Roboto Condensed Light"/>
              </a:rPr>
              <a:t>(</a:t>
            </a:r>
            <a:r>
              <a:rPr b="1" lang="en">
                <a:solidFill>
                  <a:schemeClr val="dk1"/>
                </a:solidFill>
                <a:latin typeface="Roboto Condensed"/>
                <a:ea typeface="Roboto Condensed"/>
                <a:cs typeface="Roboto Condensed"/>
                <a:sym typeface="Roboto Condensed"/>
              </a:rPr>
              <a:t>I</a:t>
            </a:r>
            <a:r>
              <a:rPr baseline="-25000" i="1" lang="en">
                <a:solidFill>
                  <a:schemeClr val="dk1"/>
                </a:solidFill>
                <a:latin typeface="Roboto Condensed Light"/>
                <a:ea typeface="Roboto Condensed Light"/>
                <a:cs typeface="Roboto Condensed Light"/>
                <a:sym typeface="Roboto Condensed Light"/>
              </a:rPr>
              <a:t>t</a:t>
            </a:r>
            <a:r>
              <a:rPr lang="en">
                <a:solidFill>
                  <a:schemeClr val="dk1"/>
                </a:solidFill>
                <a:latin typeface="Roboto Condensed Light"/>
                <a:ea typeface="Roboto Condensed Light"/>
                <a:cs typeface="Roboto Condensed Light"/>
                <a:sym typeface="Roboto Condensed Light"/>
              </a:rPr>
              <a:t>, </a:t>
            </a:r>
            <a:r>
              <a:rPr b="1" lang="en">
                <a:solidFill>
                  <a:schemeClr val="dk1"/>
                </a:solidFill>
                <a:latin typeface="Roboto Condensed"/>
                <a:ea typeface="Roboto Condensed"/>
                <a:cs typeface="Roboto Condensed"/>
                <a:sym typeface="Roboto Condensed"/>
              </a:rPr>
              <a:t>v</a:t>
            </a:r>
            <a:r>
              <a:rPr baseline="-25000" i="1" lang="en">
                <a:solidFill>
                  <a:schemeClr val="dk1"/>
                </a:solidFill>
                <a:latin typeface="Roboto Condensed Light"/>
                <a:ea typeface="Roboto Condensed Light"/>
                <a:cs typeface="Roboto Condensed Light"/>
                <a:sym typeface="Roboto Condensed Light"/>
              </a:rPr>
              <a:t>t</a:t>
            </a:r>
            <a:r>
              <a:rPr lang="en">
                <a:solidFill>
                  <a:schemeClr val="dk1"/>
                </a:solidFill>
                <a:latin typeface="Roboto Condensed Light"/>
                <a:ea typeface="Roboto Condensed Light"/>
                <a:cs typeface="Roboto Condensed Light"/>
                <a:sym typeface="Roboto Condensed Light"/>
              </a:rPr>
              <a:t>*)</a:t>
            </a:r>
            <a:endParaRPr>
              <a:solidFill>
                <a:schemeClr val="dk1"/>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chemeClr val="dk1"/>
              </a:buClr>
              <a:buSzPts val="18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if </a:t>
            </a:r>
            <a:r>
              <a:rPr i="1" lang="en">
                <a:solidFill>
                  <a:schemeClr val="dk1"/>
                </a:solidFill>
                <a:latin typeface="Roboto Condensed Light"/>
                <a:ea typeface="Roboto Condensed Light"/>
                <a:cs typeface="Roboto Condensed Light"/>
                <a:sym typeface="Roboto Condensed Light"/>
              </a:rPr>
              <a:t>p</a:t>
            </a:r>
            <a:r>
              <a:rPr lang="en">
                <a:solidFill>
                  <a:schemeClr val="dk1"/>
                </a:solidFill>
                <a:latin typeface="Roboto Condensed Light"/>
                <a:ea typeface="Roboto Condensed Light"/>
                <a:cs typeface="Roboto Condensed Light"/>
                <a:sym typeface="Roboto Condensed Light"/>
              </a:rPr>
              <a:t> &gt; 0.9 then</a:t>
            </a:r>
            <a:endParaRPr>
              <a:solidFill>
                <a:schemeClr val="dk1"/>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Output 0, close gripper.</a:t>
            </a:r>
            <a:endParaRPr>
              <a:solidFill>
                <a:schemeClr val="dk1"/>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chemeClr val="dk1"/>
              </a:buClr>
              <a:buSzPts val="18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else if </a:t>
            </a:r>
            <a:r>
              <a:rPr i="1" lang="en">
                <a:solidFill>
                  <a:schemeClr val="dk1"/>
                </a:solidFill>
                <a:latin typeface="Roboto Condensed Light"/>
                <a:ea typeface="Roboto Condensed Light"/>
                <a:cs typeface="Roboto Condensed Light"/>
                <a:sym typeface="Roboto Condensed Light"/>
              </a:rPr>
              <a:t>p</a:t>
            </a:r>
            <a:r>
              <a:rPr lang="en">
                <a:solidFill>
                  <a:schemeClr val="dk1"/>
                </a:solidFill>
                <a:latin typeface="Roboto Condensed Light"/>
                <a:ea typeface="Roboto Condensed Light"/>
                <a:cs typeface="Roboto Condensed Light"/>
                <a:sym typeface="Roboto Condensed Light"/>
              </a:rPr>
              <a:t> ≤ 0.5, then</a:t>
            </a:r>
            <a:endParaRPr>
              <a:solidFill>
                <a:schemeClr val="dk1"/>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Modify </a:t>
            </a:r>
            <a:r>
              <a:rPr b="1" lang="en">
                <a:solidFill>
                  <a:schemeClr val="dk1"/>
                </a:solidFill>
                <a:latin typeface="Roboto Condensed"/>
                <a:ea typeface="Roboto Condensed"/>
                <a:cs typeface="Roboto Condensed"/>
                <a:sym typeface="Roboto Condensed"/>
              </a:rPr>
              <a:t>v</a:t>
            </a:r>
            <a:r>
              <a:rPr baseline="-25000" i="1" lang="en">
                <a:solidFill>
                  <a:schemeClr val="dk1"/>
                </a:solidFill>
                <a:latin typeface="Roboto Condensed Light"/>
                <a:ea typeface="Roboto Condensed Light"/>
                <a:cs typeface="Roboto Condensed Light"/>
                <a:sym typeface="Roboto Condensed Light"/>
              </a:rPr>
              <a:t>t</a:t>
            </a:r>
            <a:r>
              <a:rPr lang="en">
                <a:solidFill>
                  <a:schemeClr val="dk1"/>
                </a:solidFill>
                <a:latin typeface="Roboto Condensed Light"/>
                <a:ea typeface="Roboto Condensed Light"/>
                <a:cs typeface="Roboto Condensed Light"/>
                <a:sym typeface="Roboto Condensed Light"/>
              </a:rPr>
              <a:t>* to raise gripper height and execute </a:t>
            </a:r>
            <a:r>
              <a:rPr b="1" lang="en">
                <a:solidFill>
                  <a:schemeClr val="dk1"/>
                </a:solidFill>
                <a:latin typeface="Roboto Condensed"/>
                <a:ea typeface="Roboto Condensed"/>
                <a:cs typeface="Roboto Condensed"/>
                <a:sym typeface="Roboto Condensed"/>
              </a:rPr>
              <a:t>v</a:t>
            </a:r>
            <a:r>
              <a:rPr baseline="-25000" i="1" lang="en">
                <a:solidFill>
                  <a:schemeClr val="dk1"/>
                </a:solidFill>
                <a:latin typeface="Roboto Condensed Light"/>
                <a:ea typeface="Roboto Condensed Light"/>
                <a:cs typeface="Roboto Condensed Light"/>
                <a:sym typeface="Roboto Condensed Light"/>
              </a:rPr>
              <a:t>t</a:t>
            </a:r>
            <a:r>
              <a:rPr lang="en">
                <a:solidFill>
                  <a:schemeClr val="dk1"/>
                </a:solidFill>
                <a:latin typeface="Roboto Condensed Light"/>
                <a:ea typeface="Roboto Condensed Light"/>
                <a:cs typeface="Roboto Condensed Light"/>
                <a:sym typeface="Roboto Condensed Light"/>
              </a:rPr>
              <a:t>*</a:t>
            </a:r>
            <a:endParaRPr>
              <a:solidFill>
                <a:schemeClr val="dk1"/>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chemeClr val="dk1"/>
              </a:buClr>
              <a:buSzPts val="18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else</a:t>
            </a:r>
            <a:endParaRPr>
              <a:solidFill>
                <a:schemeClr val="dk1"/>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chemeClr val="dk1"/>
              </a:buClr>
              <a:buSzPts val="1400"/>
              <a:buFont typeface="Roboto Condensed Light"/>
              <a:buAutoNum type="alphaLcPeriod"/>
            </a:pPr>
            <a:r>
              <a:rPr lang="en">
                <a:solidFill>
                  <a:schemeClr val="dk1"/>
                </a:solidFill>
                <a:latin typeface="Roboto Condensed Light"/>
                <a:ea typeface="Roboto Condensed Light"/>
                <a:cs typeface="Roboto Condensed Light"/>
                <a:sym typeface="Roboto Condensed Light"/>
              </a:rPr>
              <a:t>Execute </a:t>
            </a:r>
            <a:r>
              <a:rPr b="1" lang="en" sz="1800">
                <a:solidFill>
                  <a:schemeClr val="dk1"/>
                </a:solidFill>
                <a:latin typeface="Roboto Condensed"/>
                <a:ea typeface="Roboto Condensed"/>
                <a:cs typeface="Roboto Condensed"/>
                <a:sym typeface="Roboto Condensed"/>
              </a:rPr>
              <a:t>v</a:t>
            </a:r>
            <a:r>
              <a:rPr baseline="-25000" i="1" lang="en" sz="1800">
                <a:solidFill>
                  <a:schemeClr val="dk1"/>
                </a:solidFill>
                <a:latin typeface="Roboto Condensed Light"/>
                <a:ea typeface="Roboto Condensed Light"/>
                <a:cs typeface="Roboto Condensed Light"/>
                <a:sym typeface="Roboto Condensed Light"/>
              </a:rPr>
              <a:t>t</a:t>
            </a:r>
            <a:r>
              <a:rPr lang="en" sz="1800">
                <a:solidFill>
                  <a:schemeClr val="dk1"/>
                </a:solidFill>
                <a:latin typeface="Roboto Condensed Light"/>
                <a:ea typeface="Roboto Condensed Light"/>
                <a:cs typeface="Roboto Condensed Light"/>
                <a:sym typeface="Roboto Condensed Light"/>
              </a:rPr>
              <a:t>*</a:t>
            </a:r>
            <a:endParaRPr>
              <a:solidFill>
                <a:schemeClr val="dk1"/>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chemeClr val="dk1"/>
              </a:buClr>
              <a:buSzPts val="1800"/>
              <a:buFont typeface="Roboto Condensed Light"/>
              <a:buAutoNum type="arabicPeriod"/>
            </a:pPr>
            <a:r>
              <a:rPr lang="en">
                <a:solidFill>
                  <a:schemeClr val="dk1"/>
                </a:solidFill>
                <a:latin typeface="Roboto Condensed Light"/>
                <a:ea typeface="Roboto Condensed Light"/>
                <a:cs typeface="Roboto Condensed Light"/>
                <a:sym typeface="Roboto Condensed Light"/>
              </a:rPr>
              <a:t>end if</a:t>
            </a:r>
            <a:endParaRPr>
              <a:solidFill>
                <a:schemeClr val="dk1"/>
              </a:solidFill>
              <a:latin typeface="Roboto Condensed Light"/>
              <a:ea typeface="Roboto Condensed Light"/>
              <a:cs typeface="Roboto Condensed Light"/>
              <a:sym typeface="Roboto Condensed Light"/>
            </a:endParaRPr>
          </a:p>
        </p:txBody>
      </p:sp>
      <p:sp>
        <p:nvSpPr>
          <p:cNvPr id="1092" name="Google Shape;1092;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093" name="Google Shape;1093;p92"/>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094" name="Google Shape;1094;p92"/>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095" name="Google Shape;1095;p92"/>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096" name="Google Shape;1096;p92"/>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Main Contributions</a:t>
            </a:r>
            <a:endParaRPr>
              <a:solidFill>
                <a:srgbClr val="980000"/>
              </a:solidFill>
              <a:latin typeface="Roboto Condensed"/>
              <a:ea typeface="Roboto Condensed"/>
              <a:cs typeface="Roboto Condensed"/>
              <a:sym typeface="Roboto Condensed"/>
            </a:endParaRPr>
          </a:p>
        </p:txBody>
      </p:sp>
      <p:sp>
        <p:nvSpPr>
          <p:cNvPr id="1102" name="Google Shape;1102;p93"/>
          <p:cNvSpPr txBox="1"/>
          <p:nvPr>
            <p:ph idx="1" type="body"/>
          </p:nvPr>
        </p:nvSpPr>
        <p:spPr>
          <a:xfrm>
            <a:off x="311700" y="1152475"/>
            <a:ext cx="5905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CCCCC"/>
              </a:buClr>
              <a:buSzPts val="1800"/>
              <a:buFont typeface="Roboto Condensed Light"/>
              <a:buChar char="●"/>
            </a:pPr>
            <a:r>
              <a:rPr lang="en">
                <a:solidFill>
                  <a:srgbClr val="CCCCCC"/>
                </a:solidFill>
                <a:latin typeface="Roboto Condensed Light"/>
                <a:ea typeface="Roboto Condensed Light"/>
                <a:cs typeface="Roboto Condensed Light"/>
                <a:sym typeface="Roboto Condensed Light"/>
              </a:rPr>
              <a:t>Physical system: </a:t>
            </a:r>
            <a:r>
              <a:rPr lang="en">
                <a:solidFill>
                  <a:srgbClr val="CCCCCC"/>
                </a:solidFill>
                <a:latin typeface="Roboto Condensed"/>
                <a:ea typeface="Roboto Condensed"/>
                <a:cs typeface="Roboto Condensed"/>
                <a:sym typeface="Roboto Condensed"/>
              </a:rPr>
              <a:t>7 DOF robot arm</a:t>
            </a:r>
            <a:r>
              <a:rPr lang="en">
                <a:solidFill>
                  <a:srgbClr val="CCCCCC"/>
                </a:solidFill>
                <a:latin typeface="Roboto Condensed Light"/>
                <a:ea typeface="Roboto Condensed Light"/>
                <a:cs typeface="Roboto Condensed Light"/>
                <a:sym typeface="Roboto Condensed Light"/>
              </a:rPr>
              <a:t>, </a:t>
            </a:r>
            <a:r>
              <a:rPr lang="en">
                <a:solidFill>
                  <a:srgbClr val="CCCCCC"/>
                </a:solidFill>
                <a:latin typeface="Roboto Condensed"/>
                <a:ea typeface="Roboto Condensed"/>
                <a:cs typeface="Roboto Condensed"/>
                <a:sym typeface="Roboto Condensed"/>
              </a:rPr>
              <a:t>2 finger gripper</a:t>
            </a:r>
            <a:r>
              <a:rPr lang="en">
                <a:solidFill>
                  <a:srgbClr val="CCCCCC"/>
                </a:solidFill>
                <a:latin typeface="Roboto Condensed Light"/>
                <a:ea typeface="Roboto Condensed Light"/>
                <a:cs typeface="Roboto Condensed Light"/>
                <a:sym typeface="Roboto Condensed Light"/>
              </a:rPr>
              <a:t>, and an </a:t>
            </a:r>
            <a:r>
              <a:rPr lang="en">
                <a:solidFill>
                  <a:srgbClr val="CCCCCC"/>
                </a:solidFill>
                <a:latin typeface="Roboto Condensed"/>
                <a:ea typeface="Roboto Condensed"/>
                <a:cs typeface="Roboto Condensed"/>
                <a:sym typeface="Roboto Condensed"/>
              </a:rPr>
              <a:t>uncalibrated monocular camera</a:t>
            </a:r>
            <a:endParaRPr>
              <a:solidFill>
                <a:srgbClr val="CCCCCC"/>
              </a:solidFill>
              <a:latin typeface="Roboto Condensed"/>
              <a:ea typeface="Roboto Condensed"/>
              <a:cs typeface="Roboto Condensed"/>
              <a:sym typeface="Roboto Condensed"/>
            </a:endParaRPr>
          </a:p>
          <a:p>
            <a:pPr indent="0" lvl="0" marL="0" rtl="0" algn="l">
              <a:spcBef>
                <a:spcPts val="1600"/>
              </a:spcBef>
              <a:spcAft>
                <a:spcPts val="0"/>
              </a:spcAft>
              <a:buNone/>
            </a:pPr>
            <a:r>
              <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Font typeface="Roboto Condensed Light"/>
              <a:buAutoNum type="arabicPeriod"/>
            </a:pPr>
            <a:r>
              <a:rPr lang="en">
                <a:solidFill>
                  <a:srgbClr val="000000"/>
                </a:solidFill>
                <a:latin typeface="Roboto Condensed Light"/>
                <a:ea typeface="Roboto Condensed Light"/>
                <a:cs typeface="Roboto Condensed Light"/>
                <a:sym typeface="Roboto Condensed Light"/>
              </a:rPr>
              <a:t>Novel </a:t>
            </a:r>
            <a:r>
              <a:rPr lang="en">
                <a:solidFill>
                  <a:srgbClr val="000000"/>
                </a:solidFill>
                <a:latin typeface="Roboto Condensed"/>
                <a:ea typeface="Roboto Condensed"/>
                <a:cs typeface="Roboto Condensed"/>
                <a:sym typeface="Roboto Condensed"/>
              </a:rPr>
              <a:t>CNN architecture</a:t>
            </a:r>
            <a:r>
              <a:rPr lang="en">
                <a:solidFill>
                  <a:srgbClr val="000000"/>
                </a:solidFill>
                <a:latin typeface="Roboto Condensed Light"/>
                <a:ea typeface="Roboto Condensed Light"/>
                <a:cs typeface="Roboto Condensed Light"/>
                <a:sym typeface="Roboto Condensed Light"/>
              </a:rPr>
              <a:t> that predicts grasping success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a:ea typeface="Roboto Condensed"/>
                <a:cs typeface="Roboto Condensed"/>
                <a:sym typeface="Roboto Condensed"/>
              </a:rPr>
              <a:t>Continuous visual servoing function</a:t>
            </a:r>
            <a:r>
              <a:rPr lang="en">
                <a:solidFill>
                  <a:srgbClr val="000000"/>
                </a:solidFill>
                <a:latin typeface="Roboto Condensed Light"/>
                <a:ea typeface="Roboto Condensed Light"/>
                <a:cs typeface="Roboto Condensed Light"/>
                <a:sym typeface="Roboto Condensed Light"/>
              </a:rPr>
              <a:t> controls the robot</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CCCCCC"/>
              </a:buClr>
              <a:buSzPts val="1800"/>
              <a:buFont typeface="Roboto Condensed Light"/>
              <a:buAutoNum type="arabicPeriod"/>
            </a:pPr>
            <a:r>
              <a:rPr lang="en">
                <a:solidFill>
                  <a:srgbClr val="CCCCCC"/>
                </a:solidFill>
                <a:latin typeface="Roboto Condensed"/>
                <a:ea typeface="Roboto Condensed"/>
                <a:cs typeface="Roboto Condensed"/>
                <a:sym typeface="Roboto Condensed"/>
              </a:rPr>
              <a:t>Large-scale data collection</a:t>
            </a:r>
            <a:r>
              <a:rPr lang="en">
                <a:solidFill>
                  <a:srgbClr val="CCCCCC"/>
                </a:solidFill>
                <a:latin typeface="Roboto Condensed Light"/>
                <a:ea typeface="Roboto Condensed Light"/>
                <a:cs typeface="Roboto Condensed Light"/>
                <a:sym typeface="Roboto Condensed Light"/>
              </a:rPr>
              <a:t> framework for robotic grasps</a:t>
            </a:r>
            <a:endParaRPr>
              <a:solidFill>
                <a:srgbClr val="CCCCCC"/>
              </a:solidFill>
              <a:latin typeface="Roboto Condensed Light"/>
              <a:ea typeface="Roboto Condensed Light"/>
              <a:cs typeface="Roboto Condensed Light"/>
              <a:sym typeface="Roboto Condensed Light"/>
            </a:endParaRPr>
          </a:p>
        </p:txBody>
      </p:sp>
      <p:sp>
        <p:nvSpPr>
          <p:cNvPr id="1103" name="Google Shape;1103;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04" name="Google Shape;1104;p93"/>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105" name="Google Shape;1105;p9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106" name="Google Shape;1106;p93"/>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107" name="Google Shape;1107;p93"/>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pic>
        <p:nvPicPr>
          <p:cNvPr descr="Image result for curly bracket right transparent" id="1108" name="Google Shape;1108;p93"/>
          <p:cNvPicPr preferRelativeResize="0"/>
          <p:nvPr/>
        </p:nvPicPr>
        <p:blipFill>
          <a:blip r:embed="rId4">
            <a:alphaModFix/>
          </a:blip>
          <a:stretch>
            <a:fillRect/>
          </a:stretch>
        </p:blipFill>
        <p:spPr>
          <a:xfrm>
            <a:off x="5707900" y="2571750"/>
            <a:ext cx="572700" cy="572700"/>
          </a:xfrm>
          <a:prstGeom prst="rect">
            <a:avLst/>
          </a:prstGeom>
          <a:noFill/>
          <a:ln>
            <a:noFill/>
          </a:ln>
        </p:spPr>
      </p:pic>
      <p:sp>
        <p:nvSpPr>
          <p:cNvPr id="1109" name="Google Shape;1109;p93"/>
          <p:cNvSpPr txBox="1"/>
          <p:nvPr>
            <p:ph idx="1" type="body"/>
          </p:nvPr>
        </p:nvSpPr>
        <p:spPr>
          <a:xfrm>
            <a:off x="6140700" y="2495550"/>
            <a:ext cx="1914300" cy="7296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333333"/>
                </a:solidFill>
                <a:highlight>
                  <a:srgbClr val="FFFFFF"/>
                </a:highlight>
                <a:latin typeface="Roboto Condensed"/>
                <a:ea typeface="Roboto Condensed"/>
                <a:cs typeface="Roboto Condensed"/>
                <a:sym typeface="Roboto Condensed"/>
              </a:rPr>
              <a:t>Parallels with RL</a:t>
            </a:r>
            <a:endParaRPr>
              <a:latin typeface="Roboto Condensed Light"/>
              <a:ea typeface="Roboto Condensed Light"/>
              <a:cs typeface="Roboto Condensed Light"/>
              <a:sym typeface="Roboto Condensed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Parallels with </a:t>
            </a:r>
            <a:r>
              <a:rPr lang="en">
                <a:solidFill>
                  <a:srgbClr val="980000"/>
                </a:solidFill>
                <a:latin typeface="Roboto Condensed"/>
                <a:ea typeface="Roboto Condensed"/>
                <a:cs typeface="Roboto Condensed"/>
                <a:sym typeface="Roboto Condensed"/>
              </a:rPr>
              <a:t>Reinforcement Learning</a:t>
            </a:r>
            <a:endParaRPr>
              <a:solidFill>
                <a:srgbClr val="980000"/>
              </a:solidFill>
              <a:latin typeface="Roboto Condensed"/>
              <a:ea typeface="Roboto Condensed"/>
              <a:cs typeface="Roboto Condensed"/>
              <a:sym typeface="Roboto Condensed"/>
            </a:endParaRPr>
          </a:p>
        </p:txBody>
      </p:sp>
      <p:sp>
        <p:nvSpPr>
          <p:cNvPr id="1115" name="Google Shape;1115;p94"/>
          <p:cNvSpPr txBox="1"/>
          <p:nvPr>
            <p:ph idx="1" type="body"/>
          </p:nvPr>
        </p:nvSpPr>
        <p:spPr>
          <a:xfrm>
            <a:off x="311700" y="1152475"/>
            <a:ext cx="8520600" cy="3501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Roboto Condensed Light"/>
                <a:ea typeface="Roboto Condensed Light"/>
                <a:cs typeface="Roboto Condensed Light"/>
                <a:sym typeface="Roboto Condensed Light"/>
              </a:rPr>
              <a:t>The </a:t>
            </a:r>
            <a:r>
              <a:rPr i="1" lang="en">
                <a:solidFill>
                  <a:srgbClr val="000000"/>
                </a:solidFill>
                <a:latin typeface="Roboto Condensed Light"/>
                <a:ea typeface="Roboto Condensed Light"/>
                <a:cs typeface="Roboto Condensed Light"/>
                <a:sym typeface="Roboto Condensed Light"/>
              </a:rPr>
              <a:t>g</a:t>
            </a:r>
            <a:r>
              <a:rPr lang="en">
                <a:solidFill>
                  <a:srgbClr val="000000"/>
                </a:solidFill>
                <a:latin typeface="Roboto Condensed Light"/>
                <a:ea typeface="Roboto Condensed Light"/>
                <a:cs typeface="Roboto Condensed Light"/>
                <a:sym typeface="Roboto Condensed Light"/>
              </a:rPr>
              <a:t> network is similar to a Q-function in RL, but not quite the same</a:t>
            </a:r>
            <a:endParaRPr sz="600">
              <a:solidFill>
                <a:srgbClr val="000000"/>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If </a:t>
            </a:r>
            <a:r>
              <a:rPr lang="en">
                <a:solidFill>
                  <a:srgbClr val="000000"/>
                </a:solidFill>
                <a:latin typeface="Roboto Condensed"/>
                <a:ea typeface="Roboto Condensed"/>
                <a:cs typeface="Roboto Condensed"/>
                <a:sym typeface="Roboto Condensed"/>
              </a:rPr>
              <a:t>T = 2</a:t>
            </a:r>
            <a:r>
              <a:rPr lang="en">
                <a:solidFill>
                  <a:srgbClr val="000000"/>
                </a:solidFill>
                <a:latin typeface="Roboto Condensed Light"/>
                <a:ea typeface="Roboto Condensed Light"/>
                <a:cs typeface="Roboto Condensed Light"/>
                <a:sym typeface="Roboto Condensed Light"/>
              </a:rPr>
              <a:t>, then </a:t>
            </a:r>
            <a:r>
              <a:rPr i="1" lang="en">
                <a:solidFill>
                  <a:srgbClr val="000000"/>
                </a:solidFill>
                <a:latin typeface="Roboto Condensed Light"/>
                <a:ea typeface="Roboto Condensed Light"/>
                <a:cs typeface="Roboto Condensed Light"/>
                <a:sym typeface="Roboto Condensed Light"/>
              </a:rPr>
              <a:t>g</a:t>
            </a:r>
            <a:r>
              <a:rPr lang="en">
                <a:solidFill>
                  <a:srgbClr val="000000"/>
                </a:solidFill>
                <a:latin typeface="Roboto Condensed Light"/>
                <a:ea typeface="Roboto Condensed Light"/>
                <a:cs typeface="Roboto Condensed Light"/>
                <a:sym typeface="Roboto Condensed Light"/>
              </a:rPr>
              <a:t> really is a Q function (action-value function)</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Policy is the servoing mechanism </a:t>
            </a:r>
            <a:r>
              <a:rPr i="1" lang="en">
                <a:solidFill>
                  <a:srgbClr val="000000"/>
                </a:solidFill>
                <a:latin typeface="Roboto Condensed Light"/>
                <a:ea typeface="Roboto Condensed Light"/>
                <a:cs typeface="Roboto Condensed Light"/>
                <a:sym typeface="Roboto Condensed Light"/>
              </a:rPr>
              <a:t>f</a:t>
            </a:r>
            <a:r>
              <a:rPr lang="en">
                <a:solidFill>
                  <a:srgbClr val="000000"/>
                </a:solidFill>
                <a:latin typeface="Roboto Condensed Light"/>
                <a:ea typeface="Roboto Condensed Light"/>
                <a:cs typeface="Roboto Condensed Light"/>
                <a:sym typeface="Roboto Condensed Light"/>
              </a:rPr>
              <a:t>(</a:t>
            </a:r>
            <a:r>
              <a:rPr b="1" lang="en">
                <a:solidFill>
                  <a:srgbClr val="000000"/>
                </a:solidFill>
                <a:latin typeface="Roboto Condensed"/>
                <a:ea typeface="Roboto Condensed"/>
                <a:cs typeface="Roboto Condensed"/>
                <a:sym typeface="Roboto Condensed"/>
              </a:rPr>
              <a:t>I</a:t>
            </a:r>
            <a:r>
              <a:rPr baseline="-25000" lang="en">
                <a:solidFill>
                  <a:srgbClr val="000000"/>
                </a:solidFill>
                <a:latin typeface="Roboto Condensed Light"/>
                <a:ea typeface="Roboto Condensed Light"/>
                <a:cs typeface="Roboto Condensed Light"/>
                <a:sym typeface="Roboto Condensed Light"/>
              </a:rPr>
              <a:t>t</a:t>
            </a:r>
            <a:r>
              <a:rPr lang="en">
                <a:solidFill>
                  <a:srgbClr val="000000"/>
                </a:solidFill>
                <a:latin typeface="Roboto Condensed Light"/>
                <a:ea typeface="Roboto Condensed Light"/>
                <a:cs typeface="Roboto Condensed Light"/>
                <a:sym typeface="Roboto Condensed Light"/>
              </a:rPr>
              <a:t>)</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Reward function is 1 when the grasp succeeds and 0 otherwise</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When </a:t>
            </a:r>
            <a:r>
              <a:rPr lang="en">
                <a:solidFill>
                  <a:srgbClr val="000000"/>
                </a:solidFill>
                <a:latin typeface="Roboto Condensed"/>
                <a:ea typeface="Roboto Condensed"/>
                <a:cs typeface="Roboto Condensed"/>
                <a:sym typeface="Roboto Condensed"/>
              </a:rPr>
              <a:t>T &lt; 2</a:t>
            </a:r>
            <a:r>
              <a:rPr lang="en">
                <a:solidFill>
                  <a:srgbClr val="000000"/>
                </a:solidFill>
                <a:latin typeface="Roboto Condensed Light"/>
                <a:ea typeface="Roboto Condensed Light"/>
                <a:cs typeface="Roboto Condensed Light"/>
                <a:sym typeface="Roboto Condensed Light"/>
              </a:rPr>
              <a:t>, then </a:t>
            </a:r>
            <a:r>
              <a:rPr i="1" lang="en">
                <a:solidFill>
                  <a:srgbClr val="000000"/>
                </a:solidFill>
                <a:latin typeface="Roboto Condensed Light"/>
                <a:ea typeface="Roboto Condensed Light"/>
                <a:cs typeface="Roboto Condensed Light"/>
                <a:sym typeface="Roboto Condensed Light"/>
              </a:rPr>
              <a:t>g</a:t>
            </a:r>
            <a:r>
              <a:rPr lang="en">
                <a:solidFill>
                  <a:srgbClr val="000000"/>
                </a:solidFill>
                <a:latin typeface="Roboto Condensed Light"/>
                <a:ea typeface="Roboto Condensed Light"/>
                <a:cs typeface="Roboto Condensed Light"/>
                <a:sym typeface="Roboto Condensed Light"/>
              </a:rPr>
              <a:t> is </a:t>
            </a:r>
            <a:r>
              <a:rPr lang="en">
                <a:solidFill>
                  <a:srgbClr val="000000"/>
                </a:solidFill>
                <a:latin typeface="Roboto Condensed"/>
                <a:ea typeface="Roboto Condensed"/>
                <a:cs typeface="Roboto Condensed"/>
                <a:sym typeface="Roboto Condensed"/>
              </a:rPr>
              <a:t>approximately</a:t>
            </a:r>
            <a:r>
              <a:rPr lang="en">
                <a:solidFill>
                  <a:srgbClr val="000000"/>
                </a:solidFill>
                <a:latin typeface="Roboto Condensed Light"/>
                <a:ea typeface="Roboto Condensed Light"/>
                <a:cs typeface="Roboto Condensed Light"/>
                <a:sym typeface="Roboto Condensed Light"/>
              </a:rPr>
              <a:t> a Q function, if the path taken from start to end position isn’t important and only the final position matters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This approximation isn’t 100% correct (can bump into other objects along the way) but it’s close enough for the training to work</a:t>
            </a:r>
            <a:endParaRPr>
              <a:solidFill>
                <a:srgbClr val="000000"/>
              </a:solidFill>
              <a:latin typeface="Roboto Condensed Light"/>
              <a:ea typeface="Roboto Condensed Light"/>
              <a:cs typeface="Roboto Condensed Light"/>
              <a:sym typeface="Roboto Condensed Light"/>
            </a:endParaRPr>
          </a:p>
        </p:txBody>
      </p:sp>
      <p:sp>
        <p:nvSpPr>
          <p:cNvPr id="1116" name="Google Shape;1116;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17" name="Google Shape;1117;p9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118" name="Google Shape;1118;p9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119" name="Google Shape;1119;p94"/>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120" name="Google Shape;1120;p94"/>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4" name="Shape 1124"/>
        <p:cNvGrpSpPr/>
        <p:nvPr/>
      </p:nvGrpSpPr>
      <p:grpSpPr>
        <a:xfrm>
          <a:off x="0" y="0"/>
          <a:ext cx="0" cy="0"/>
          <a:chOff x="0" y="0"/>
          <a:chExt cx="0" cy="0"/>
        </a:xfrm>
      </p:grpSpPr>
      <p:sp>
        <p:nvSpPr>
          <p:cNvPr id="1125" name="Google Shape;1125;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Main Contributions</a:t>
            </a:r>
            <a:endParaRPr>
              <a:solidFill>
                <a:srgbClr val="980000"/>
              </a:solidFill>
              <a:latin typeface="Roboto Condensed"/>
              <a:ea typeface="Roboto Condensed"/>
              <a:cs typeface="Roboto Condensed"/>
              <a:sym typeface="Roboto Condensed"/>
            </a:endParaRPr>
          </a:p>
        </p:txBody>
      </p:sp>
      <p:sp>
        <p:nvSpPr>
          <p:cNvPr id="1126" name="Google Shape;1126;p95"/>
          <p:cNvSpPr txBox="1"/>
          <p:nvPr>
            <p:ph idx="1" type="body"/>
          </p:nvPr>
        </p:nvSpPr>
        <p:spPr>
          <a:xfrm>
            <a:off x="311700" y="1152475"/>
            <a:ext cx="5905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CCCCCC"/>
              </a:buClr>
              <a:buSzPts val="1800"/>
              <a:buFont typeface="Roboto Condensed Light"/>
              <a:buChar char="●"/>
            </a:pPr>
            <a:r>
              <a:rPr lang="en">
                <a:solidFill>
                  <a:srgbClr val="CCCCCC"/>
                </a:solidFill>
                <a:latin typeface="Roboto Condensed Light"/>
                <a:ea typeface="Roboto Condensed Light"/>
                <a:cs typeface="Roboto Condensed Light"/>
                <a:sym typeface="Roboto Condensed Light"/>
              </a:rPr>
              <a:t>Physical system: </a:t>
            </a:r>
            <a:r>
              <a:rPr lang="en">
                <a:solidFill>
                  <a:srgbClr val="CCCCCC"/>
                </a:solidFill>
                <a:latin typeface="Roboto Condensed"/>
                <a:ea typeface="Roboto Condensed"/>
                <a:cs typeface="Roboto Condensed"/>
                <a:sym typeface="Roboto Condensed"/>
              </a:rPr>
              <a:t>7 DOF robot arm</a:t>
            </a:r>
            <a:r>
              <a:rPr lang="en">
                <a:solidFill>
                  <a:srgbClr val="CCCCCC"/>
                </a:solidFill>
                <a:latin typeface="Roboto Condensed Light"/>
                <a:ea typeface="Roboto Condensed Light"/>
                <a:cs typeface="Roboto Condensed Light"/>
                <a:sym typeface="Roboto Condensed Light"/>
              </a:rPr>
              <a:t>, </a:t>
            </a:r>
            <a:r>
              <a:rPr lang="en">
                <a:solidFill>
                  <a:srgbClr val="CCCCCC"/>
                </a:solidFill>
                <a:latin typeface="Roboto Condensed"/>
                <a:ea typeface="Roboto Condensed"/>
                <a:cs typeface="Roboto Condensed"/>
                <a:sym typeface="Roboto Condensed"/>
              </a:rPr>
              <a:t>2 finger gripper</a:t>
            </a:r>
            <a:r>
              <a:rPr lang="en">
                <a:solidFill>
                  <a:srgbClr val="CCCCCC"/>
                </a:solidFill>
                <a:latin typeface="Roboto Condensed Light"/>
                <a:ea typeface="Roboto Condensed Light"/>
                <a:cs typeface="Roboto Condensed Light"/>
                <a:sym typeface="Roboto Condensed Light"/>
              </a:rPr>
              <a:t>, and an </a:t>
            </a:r>
            <a:r>
              <a:rPr lang="en">
                <a:solidFill>
                  <a:srgbClr val="CCCCCC"/>
                </a:solidFill>
                <a:latin typeface="Roboto Condensed"/>
                <a:ea typeface="Roboto Condensed"/>
                <a:cs typeface="Roboto Condensed"/>
                <a:sym typeface="Roboto Condensed"/>
              </a:rPr>
              <a:t>uncalibrated monocular camera</a:t>
            </a:r>
            <a:endParaRPr>
              <a:solidFill>
                <a:srgbClr val="CCCCCC"/>
              </a:solidFill>
              <a:latin typeface="Roboto Condensed"/>
              <a:ea typeface="Roboto Condensed"/>
              <a:cs typeface="Roboto Condensed"/>
              <a:sym typeface="Roboto Condensed"/>
            </a:endParaRPr>
          </a:p>
          <a:p>
            <a:pPr indent="0" lvl="0" marL="0" rtl="0" algn="l">
              <a:spcBef>
                <a:spcPts val="1600"/>
              </a:spcBef>
              <a:spcAft>
                <a:spcPts val="0"/>
              </a:spcAft>
              <a:buNone/>
            </a:pPr>
            <a:r>
              <a:t/>
            </a:r>
            <a:endParaRPr>
              <a:solidFill>
                <a:srgbClr val="CCCCCC"/>
              </a:solidFill>
              <a:latin typeface="Roboto Condensed Light"/>
              <a:ea typeface="Roboto Condensed Light"/>
              <a:cs typeface="Roboto Condensed Light"/>
              <a:sym typeface="Roboto Condensed Light"/>
            </a:endParaRPr>
          </a:p>
          <a:p>
            <a:pPr indent="-342900" lvl="0" marL="457200" rtl="0" algn="l">
              <a:spcBef>
                <a:spcPts val="1600"/>
              </a:spcBef>
              <a:spcAft>
                <a:spcPts val="0"/>
              </a:spcAft>
              <a:buClr>
                <a:srgbClr val="CCCCCC"/>
              </a:buClr>
              <a:buSzPts val="1800"/>
              <a:buFont typeface="Roboto Condensed Light"/>
              <a:buAutoNum type="arabicPeriod"/>
            </a:pPr>
            <a:r>
              <a:rPr lang="en">
                <a:solidFill>
                  <a:srgbClr val="CCCCCC"/>
                </a:solidFill>
                <a:latin typeface="Roboto Condensed Light"/>
                <a:ea typeface="Roboto Condensed Light"/>
                <a:cs typeface="Roboto Condensed Light"/>
                <a:sym typeface="Roboto Condensed Light"/>
              </a:rPr>
              <a:t>Novel </a:t>
            </a:r>
            <a:r>
              <a:rPr lang="en">
                <a:solidFill>
                  <a:srgbClr val="CCCCCC"/>
                </a:solidFill>
                <a:latin typeface="Roboto Condensed"/>
                <a:ea typeface="Roboto Condensed"/>
                <a:cs typeface="Roboto Condensed"/>
                <a:sym typeface="Roboto Condensed"/>
              </a:rPr>
              <a:t>CNN architecture</a:t>
            </a:r>
            <a:r>
              <a:rPr lang="en">
                <a:solidFill>
                  <a:srgbClr val="CCCCCC"/>
                </a:solidFill>
                <a:latin typeface="Roboto Condensed Light"/>
                <a:ea typeface="Roboto Condensed Light"/>
                <a:cs typeface="Roboto Condensed Light"/>
                <a:sym typeface="Roboto Condensed Light"/>
              </a:rPr>
              <a:t> that predicts grasping success</a:t>
            </a:r>
            <a:endParaRPr>
              <a:solidFill>
                <a:srgbClr val="CCCCCC"/>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CCCCCC"/>
              </a:buClr>
              <a:buSzPts val="1800"/>
              <a:buFont typeface="Roboto Condensed Light"/>
              <a:buAutoNum type="arabicPeriod"/>
            </a:pPr>
            <a:r>
              <a:rPr lang="en">
                <a:solidFill>
                  <a:srgbClr val="CCCCCC"/>
                </a:solidFill>
                <a:latin typeface="Roboto Condensed"/>
                <a:ea typeface="Roboto Condensed"/>
                <a:cs typeface="Roboto Condensed"/>
                <a:sym typeface="Roboto Condensed"/>
              </a:rPr>
              <a:t>Continuous visual servoing function</a:t>
            </a:r>
            <a:r>
              <a:rPr lang="en">
                <a:solidFill>
                  <a:srgbClr val="CCCCCC"/>
                </a:solidFill>
                <a:latin typeface="Roboto Condensed Light"/>
                <a:ea typeface="Roboto Condensed Light"/>
                <a:cs typeface="Roboto Condensed Light"/>
                <a:sym typeface="Roboto Condensed Light"/>
              </a:rPr>
              <a:t> controls the robot</a:t>
            </a:r>
            <a:endParaRPr>
              <a:solidFill>
                <a:srgbClr val="CCCCCC"/>
              </a:solidFill>
              <a:latin typeface="Roboto Condensed"/>
              <a:ea typeface="Roboto Condensed"/>
              <a:cs typeface="Roboto Condensed"/>
              <a:sym typeface="Roboto Condensed"/>
            </a:endParaRPr>
          </a:p>
          <a:p>
            <a:pPr indent="-342900" lvl="0" marL="457200" rtl="0" algn="l">
              <a:spcBef>
                <a:spcPts val="0"/>
              </a:spcBef>
              <a:spcAft>
                <a:spcPts val="0"/>
              </a:spcAft>
              <a:buClr>
                <a:srgbClr val="000000"/>
              </a:buClr>
              <a:buSzPts val="1800"/>
              <a:buFont typeface="Roboto Condensed Light"/>
              <a:buAutoNum type="arabicPeriod"/>
            </a:pPr>
            <a:r>
              <a:rPr lang="en">
                <a:solidFill>
                  <a:srgbClr val="000000"/>
                </a:solidFill>
                <a:latin typeface="Roboto Condensed"/>
                <a:ea typeface="Roboto Condensed"/>
                <a:cs typeface="Roboto Condensed"/>
                <a:sym typeface="Roboto Condensed"/>
              </a:rPr>
              <a:t>Large-scale data collection</a:t>
            </a:r>
            <a:r>
              <a:rPr lang="en">
                <a:solidFill>
                  <a:srgbClr val="000000"/>
                </a:solidFill>
                <a:latin typeface="Roboto Condensed Light"/>
                <a:ea typeface="Roboto Condensed Light"/>
                <a:cs typeface="Roboto Condensed Light"/>
                <a:sym typeface="Roboto Condensed Light"/>
              </a:rPr>
              <a:t> framework for robotic grasps</a:t>
            </a:r>
            <a:endParaRPr>
              <a:solidFill>
                <a:srgbClr val="000000"/>
              </a:solidFill>
              <a:latin typeface="Roboto Condensed Light"/>
              <a:ea typeface="Roboto Condensed Light"/>
              <a:cs typeface="Roboto Condensed Light"/>
              <a:sym typeface="Roboto Condensed Light"/>
            </a:endParaRPr>
          </a:p>
        </p:txBody>
      </p:sp>
      <p:pic>
        <p:nvPicPr>
          <p:cNvPr id="1127" name="Google Shape;1127;p95"/>
          <p:cNvPicPr preferRelativeResize="0"/>
          <p:nvPr/>
        </p:nvPicPr>
        <p:blipFill>
          <a:blip r:embed="rId3">
            <a:alphaModFix/>
          </a:blip>
          <a:stretch>
            <a:fillRect/>
          </a:stretch>
        </p:blipFill>
        <p:spPr>
          <a:xfrm>
            <a:off x="6538289" y="1083625"/>
            <a:ext cx="2294011" cy="3485251"/>
          </a:xfrm>
          <a:prstGeom prst="rect">
            <a:avLst/>
          </a:prstGeom>
          <a:noFill/>
          <a:ln>
            <a:noFill/>
          </a:ln>
        </p:spPr>
      </p:pic>
      <p:sp>
        <p:nvSpPr>
          <p:cNvPr id="1128" name="Google Shape;1128;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29" name="Google Shape;1129;p95"/>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130" name="Google Shape;1130;p9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131" name="Google Shape;1131;p95"/>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132" name="Google Shape;1132;p95"/>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6" name="Shape 1136"/>
        <p:cNvGrpSpPr/>
        <p:nvPr/>
      </p:nvGrpSpPr>
      <p:grpSpPr>
        <a:xfrm>
          <a:off x="0" y="0"/>
          <a:ext cx="0" cy="0"/>
          <a:chOff x="0" y="0"/>
          <a:chExt cx="0" cy="0"/>
        </a:xfrm>
      </p:grpSpPr>
      <p:sp>
        <p:nvSpPr>
          <p:cNvPr id="1137" name="Google Shape;1137;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Data Collection</a:t>
            </a:r>
            <a:endParaRPr>
              <a:solidFill>
                <a:srgbClr val="980000"/>
              </a:solidFill>
              <a:latin typeface="Roboto Condensed"/>
              <a:ea typeface="Roboto Condensed"/>
              <a:cs typeface="Roboto Condensed"/>
              <a:sym typeface="Roboto Condensed"/>
            </a:endParaRPr>
          </a:p>
        </p:txBody>
      </p:sp>
      <p:sp>
        <p:nvSpPr>
          <p:cNvPr id="1138" name="Google Shape;1138;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All data was collected by robots in the real world</a:t>
            </a:r>
            <a:r>
              <a:rPr lang="en">
                <a:solidFill>
                  <a:srgbClr val="000000"/>
                </a:solidFill>
                <a:latin typeface="Roboto Condensed Light"/>
                <a:ea typeface="Roboto Condensed Light"/>
                <a:cs typeface="Roboto Condensed Light"/>
                <a:sym typeface="Roboto Condensed Light"/>
              </a:rPr>
              <a:t>.  </a:t>
            </a:r>
            <a:r>
              <a:rPr lang="en">
                <a:solidFill>
                  <a:srgbClr val="000000"/>
                </a:solidFill>
                <a:latin typeface="Roboto Condensed"/>
                <a:ea typeface="Roboto Condensed"/>
                <a:cs typeface="Roboto Condensed"/>
                <a:sym typeface="Roboto Condensed"/>
              </a:rPr>
              <a:t>No simulators</a:t>
            </a:r>
            <a:r>
              <a:rPr lang="en">
                <a:solidFill>
                  <a:srgbClr val="000000"/>
                </a:solidFill>
                <a:latin typeface="Roboto Condensed Light"/>
                <a:ea typeface="Roboto Condensed Light"/>
                <a:cs typeface="Roboto Condensed Light"/>
                <a:sym typeface="Roboto Condensed Light"/>
              </a:rPr>
              <a:t>!</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authors used </a:t>
            </a:r>
            <a:r>
              <a:rPr lang="en">
                <a:solidFill>
                  <a:srgbClr val="000000"/>
                </a:solidFill>
                <a:latin typeface="Roboto Condensed"/>
                <a:ea typeface="Roboto Condensed"/>
                <a:cs typeface="Roboto Condensed"/>
                <a:sym typeface="Roboto Condensed"/>
              </a:rPr>
              <a:t>6-14</a:t>
            </a:r>
            <a:r>
              <a:rPr lang="en">
                <a:solidFill>
                  <a:srgbClr val="000000"/>
                </a:solidFill>
                <a:latin typeface="Roboto Condensed Light"/>
                <a:ea typeface="Roboto Condensed Light"/>
                <a:cs typeface="Roboto Condensed Light"/>
                <a:sym typeface="Roboto Condensed Light"/>
              </a:rPr>
              <a:t> robot arms running in parallel over ~2 months and made a total of about </a:t>
            </a:r>
            <a:r>
              <a:rPr lang="en">
                <a:solidFill>
                  <a:srgbClr val="000000"/>
                </a:solidFill>
                <a:latin typeface="Roboto Condensed"/>
                <a:ea typeface="Roboto Condensed"/>
                <a:cs typeface="Roboto Condensed"/>
                <a:sym typeface="Roboto Condensed"/>
              </a:rPr>
              <a:t>800,000 grasping attempts</a:t>
            </a:r>
            <a:endParaRPr>
              <a:solidFill>
                <a:srgbClr val="000000"/>
              </a:solidFill>
              <a:latin typeface="Roboto Condensed"/>
              <a:ea typeface="Roboto Condensed"/>
              <a:cs typeface="Roboto Condensed"/>
              <a:sym typeface="Roboto Condensed"/>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first </a:t>
            </a:r>
            <a:r>
              <a:rPr lang="en">
                <a:solidFill>
                  <a:srgbClr val="000000"/>
                </a:solidFill>
                <a:latin typeface="Roboto Condensed"/>
                <a:ea typeface="Roboto Condensed"/>
                <a:cs typeface="Roboto Condensed"/>
                <a:sym typeface="Roboto Condensed"/>
              </a:rPr>
              <a:t>400,000 attempts</a:t>
            </a:r>
            <a:r>
              <a:rPr lang="en">
                <a:solidFill>
                  <a:srgbClr val="000000"/>
                </a:solidFill>
                <a:latin typeface="Roboto Condensed Light"/>
                <a:ea typeface="Roboto Condensed Light"/>
                <a:cs typeface="Roboto Condensed Light"/>
                <a:sym typeface="Roboto Condensed Light"/>
              </a:rPr>
              <a:t> were made with </a:t>
            </a:r>
            <a:r>
              <a:rPr lang="en">
                <a:solidFill>
                  <a:srgbClr val="000000"/>
                </a:solidFill>
                <a:latin typeface="Roboto Condensed"/>
                <a:ea typeface="Roboto Condensed"/>
                <a:cs typeface="Roboto Condensed"/>
                <a:sym typeface="Roboto Condensed"/>
              </a:rPr>
              <a:t>random control</a:t>
            </a:r>
            <a:r>
              <a:rPr lang="en">
                <a:solidFill>
                  <a:srgbClr val="000000"/>
                </a:solidFill>
                <a:latin typeface="Roboto Condensed Light"/>
                <a:ea typeface="Roboto Condensed Light"/>
                <a:cs typeface="Roboto Condensed Light"/>
                <a:sym typeface="Roboto Condensed Light"/>
              </a:rPr>
              <a:t> and </a:t>
            </a:r>
            <a:r>
              <a:rPr lang="en">
                <a:solidFill>
                  <a:srgbClr val="000000"/>
                </a:solidFill>
                <a:latin typeface="Roboto Condensed"/>
                <a:ea typeface="Roboto Condensed"/>
                <a:cs typeface="Roboto Condensed"/>
                <a:sym typeface="Roboto Condensed"/>
              </a:rPr>
              <a:t>T = 2</a:t>
            </a:r>
            <a:endParaRPr>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Success rate of 10-30%</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After the first batch was in, they </a:t>
            </a:r>
            <a:r>
              <a:rPr lang="en">
                <a:solidFill>
                  <a:srgbClr val="000000"/>
                </a:solidFill>
                <a:latin typeface="Roboto Condensed"/>
                <a:ea typeface="Roboto Condensed"/>
                <a:cs typeface="Roboto Condensed"/>
                <a:sym typeface="Roboto Condensed"/>
              </a:rPr>
              <a:t>trained the CNN</a:t>
            </a:r>
            <a:r>
              <a:rPr lang="en">
                <a:solidFill>
                  <a:srgbClr val="000000"/>
                </a:solidFill>
                <a:latin typeface="Roboto Condensed Light"/>
                <a:ea typeface="Roboto Condensed Light"/>
                <a:cs typeface="Roboto Condensed Light"/>
                <a:sym typeface="Roboto Condensed Light"/>
              </a:rPr>
              <a:t> and used </a:t>
            </a:r>
            <a:r>
              <a:rPr i="1" lang="en">
                <a:solidFill>
                  <a:srgbClr val="000000"/>
                </a:solidFill>
                <a:latin typeface="Roboto Condensed Light"/>
                <a:ea typeface="Roboto Condensed Light"/>
                <a:cs typeface="Roboto Condensed Light"/>
                <a:sym typeface="Roboto Condensed Light"/>
              </a:rPr>
              <a:t>f</a:t>
            </a:r>
            <a:r>
              <a:rPr lang="en">
                <a:solidFill>
                  <a:srgbClr val="000000"/>
                </a:solidFill>
                <a:latin typeface="Roboto Condensed Light"/>
                <a:ea typeface="Roboto Condensed Light"/>
                <a:cs typeface="Roboto Condensed Light"/>
                <a:sym typeface="Roboto Condensed Light"/>
              </a:rPr>
              <a:t>(</a:t>
            </a:r>
            <a:r>
              <a:rPr b="1" lang="en">
                <a:solidFill>
                  <a:srgbClr val="000000"/>
                </a:solidFill>
                <a:latin typeface="Roboto Condensed"/>
                <a:ea typeface="Roboto Condensed"/>
                <a:cs typeface="Roboto Condensed"/>
                <a:sym typeface="Roboto Condensed"/>
              </a:rPr>
              <a:t>I</a:t>
            </a:r>
            <a:r>
              <a:rPr baseline="-25000" lang="en">
                <a:solidFill>
                  <a:srgbClr val="000000"/>
                </a:solidFill>
                <a:latin typeface="Roboto Condensed Light"/>
                <a:ea typeface="Roboto Condensed Light"/>
                <a:cs typeface="Roboto Condensed Light"/>
                <a:sym typeface="Roboto Condensed Light"/>
              </a:rPr>
              <a:t>t</a:t>
            </a:r>
            <a:r>
              <a:rPr lang="en">
                <a:solidFill>
                  <a:srgbClr val="000000"/>
                </a:solidFill>
                <a:latin typeface="Roboto Condensed Light"/>
                <a:ea typeface="Roboto Condensed Light"/>
                <a:cs typeface="Roboto Condensed Light"/>
                <a:sym typeface="Roboto Condensed Light"/>
              </a:rPr>
              <a:t>) for control</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a:ea typeface="Roboto Condensed"/>
                <a:cs typeface="Roboto Condensed"/>
                <a:sym typeface="Roboto Condensed"/>
              </a:rPr>
              <a:t>Re-trained the network 4 times</a:t>
            </a:r>
            <a:r>
              <a:rPr lang="en">
                <a:solidFill>
                  <a:srgbClr val="000000"/>
                </a:solidFill>
                <a:latin typeface="Roboto Condensed Light"/>
                <a:ea typeface="Roboto Condensed Light"/>
                <a:cs typeface="Roboto Condensed Light"/>
                <a:sym typeface="Roboto Condensed Light"/>
              </a:rPr>
              <a:t>, gradually </a:t>
            </a:r>
            <a:r>
              <a:rPr lang="en">
                <a:solidFill>
                  <a:srgbClr val="000000"/>
                </a:solidFill>
                <a:latin typeface="Roboto Condensed"/>
                <a:ea typeface="Roboto Condensed"/>
                <a:cs typeface="Roboto Condensed"/>
                <a:sym typeface="Roboto Condensed"/>
              </a:rPr>
              <a:t>increasing T</a:t>
            </a:r>
            <a:r>
              <a:rPr lang="en">
                <a:solidFill>
                  <a:srgbClr val="000000"/>
                </a:solidFill>
                <a:latin typeface="Roboto Condensed Light"/>
                <a:ea typeface="Roboto Condensed Light"/>
                <a:cs typeface="Roboto Condensed Light"/>
                <a:sym typeface="Roboto Condensed Light"/>
              </a:rPr>
              <a:t> from 2 to 10</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Grasp success was evaluated </a:t>
            </a:r>
            <a:r>
              <a:rPr lang="en">
                <a:solidFill>
                  <a:srgbClr val="000000"/>
                </a:solidFill>
                <a:latin typeface="Roboto Condensed"/>
                <a:ea typeface="Roboto Condensed"/>
                <a:cs typeface="Roboto Condensed"/>
                <a:sym typeface="Roboto Condensed"/>
              </a:rPr>
              <a:t>without human annotation</a:t>
            </a:r>
            <a:endParaRPr>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If the gripper was more than 1 cm apart after it closed</a:t>
            </a:r>
            <a:r>
              <a:rPr lang="en">
                <a:solidFill>
                  <a:srgbClr val="000000"/>
                </a:solidFill>
                <a:latin typeface="Roboto Condensed Light"/>
                <a:ea typeface="Roboto Condensed Light"/>
                <a:cs typeface="Roboto Condensed Light"/>
                <a:sym typeface="Roboto Condensed Light"/>
              </a:rPr>
              <a:t>, it was a success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Took a picture, opened the grippers, and took another picture. If the image changed, they inferred that they dropped a previously grasped object</a:t>
            </a:r>
            <a:endParaRPr>
              <a:solidFill>
                <a:srgbClr val="000000"/>
              </a:solidFill>
              <a:latin typeface="Roboto Condensed Light"/>
              <a:ea typeface="Roboto Condensed Light"/>
              <a:cs typeface="Roboto Condensed Light"/>
              <a:sym typeface="Roboto Condensed Light"/>
            </a:endParaRPr>
          </a:p>
        </p:txBody>
      </p:sp>
      <p:sp>
        <p:nvSpPr>
          <p:cNvPr id="1139" name="Google Shape;1139;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40" name="Google Shape;1140;p9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141" name="Google Shape;1141;p9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142" name="Google Shape;1142;p96"/>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143" name="Google Shape;1143;p96"/>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Experimental Results</a:t>
            </a:r>
            <a:endParaRPr>
              <a:solidFill>
                <a:srgbClr val="980000"/>
              </a:solidFill>
              <a:latin typeface="Roboto Condensed"/>
              <a:ea typeface="Roboto Condensed"/>
              <a:cs typeface="Roboto Condensed"/>
              <a:sym typeface="Roboto Condensed"/>
            </a:endParaRPr>
          </a:p>
        </p:txBody>
      </p:sp>
      <p:sp>
        <p:nvSpPr>
          <p:cNvPr id="1149" name="Google Shape;1149;p97"/>
          <p:cNvSpPr txBox="1"/>
          <p:nvPr>
            <p:ph idx="1" type="body"/>
          </p:nvPr>
        </p:nvSpPr>
        <p:spPr>
          <a:xfrm>
            <a:off x="311700" y="1152475"/>
            <a:ext cx="8520600" cy="3530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network was trained on a </a:t>
            </a:r>
            <a:r>
              <a:rPr lang="en">
                <a:solidFill>
                  <a:srgbClr val="000000"/>
                </a:solidFill>
                <a:latin typeface="Roboto Condensed"/>
                <a:ea typeface="Roboto Condensed"/>
                <a:cs typeface="Roboto Condensed"/>
                <a:sym typeface="Roboto Condensed"/>
              </a:rPr>
              <a:t>diverse set of household and office objects</a:t>
            </a:r>
            <a:endParaRPr>
              <a:solidFill>
                <a:srgbClr val="000000"/>
              </a:solidFill>
              <a:latin typeface="Roboto Condensed"/>
              <a:ea typeface="Roboto Condensed"/>
              <a:cs typeface="Roboto Condensed"/>
              <a:sym typeface="Roboto Condensed"/>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These had varying size, shape, hardness, and texture</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robot was tested on </a:t>
            </a:r>
            <a:r>
              <a:rPr lang="en">
                <a:solidFill>
                  <a:srgbClr val="000000"/>
                </a:solidFill>
                <a:latin typeface="Roboto Condensed"/>
                <a:ea typeface="Roboto Condensed"/>
                <a:cs typeface="Roboto Condensed"/>
                <a:sym typeface="Roboto Condensed"/>
              </a:rPr>
              <a:t>novel objects</a:t>
            </a:r>
            <a:r>
              <a:rPr lang="en">
                <a:solidFill>
                  <a:srgbClr val="000000"/>
                </a:solidFill>
                <a:latin typeface="Roboto Condensed Light"/>
                <a:ea typeface="Roboto Condensed Light"/>
                <a:cs typeface="Roboto Condensed Light"/>
                <a:sym typeface="Roboto Condensed Light"/>
              </a:rPr>
              <a:t> (unseen in training) with broadly similar attributes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most important test was success rate in moving objects from one bin to another (grasping without replacement)</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The authors never attempted to train the system to grasp any specific object</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robot achieved strong performance, with </a:t>
            </a:r>
            <a:r>
              <a:rPr lang="en">
                <a:solidFill>
                  <a:srgbClr val="000000"/>
                </a:solidFill>
                <a:latin typeface="Roboto Condensed"/>
                <a:ea typeface="Roboto Condensed"/>
                <a:cs typeface="Roboto Condensed"/>
                <a:sym typeface="Roboto Condensed"/>
              </a:rPr>
              <a:t>80% success</a:t>
            </a:r>
            <a:r>
              <a:rPr lang="en">
                <a:solidFill>
                  <a:srgbClr val="000000"/>
                </a:solidFill>
                <a:latin typeface="Roboto Condensed Light"/>
                <a:ea typeface="Roboto Condensed Light"/>
                <a:cs typeface="Roboto Condensed Light"/>
                <a:sym typeface="Roboto Condensed Light"/>
              </a:rPr>
              <a:t> on this task</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Baselines: </a:t>
            </a:r>
            <a:r>
              <a:rPr lang="en">
                <a:solidFill>
                  <a:srgbClr val="000000"/>
                </a:solidFill>
                <a:latin typeface="Roboto Condensed"/>
                <a:ea typeface="Roboto Condensed"/>
                <a:cs typeface="Roboto Condensed"/>
                <a:sym typeface="Roboto Condensed"/>
              </a:rPr>
              <a:t>human engineered system 65%</a:t>
            </a:r>
            <a:r>
              <a:rPr lang="en">
                <a:solidFill>
                  <a:srgbClr val="000000"/>
                </a:solidFill>
                <a:latin typeface="Roboto Condensed Light"/>
                <a:ea typeface="Roboto Condensed Light"/>
                <a:cs typeface="Roboto Condensed Light"/>
                <a:sym typeface="Roboto Condensed Light"/>
              </a:rPr>
              <a:t>, </a:t>
            </a:r>
            <a:r>
              <a:rPr lang="en">
                <a:solidFill>
                  <a:srgbClr val="000000"/>
                </a:solidFill>
                <a:latin typeface="Roboto Condensed"/>
                <a:ea typeface="Roboto Condensed"/>
                <a:cs typeface="Roboto Condensed"/>
                <a:sym typeface="Roboto Condensed"/>
              </a:rPr>
              <a:t>open loop control 57%</a:t>
            </a:r>
            <a:r>
              <a:rPr lang="en">
                <a:solidFill>
                  <a:srgbClr val="000000"/>
                </a:solidFill>
                <a:latin typeface="Roboto Condensed Light"/>
                <a:ea typeface="Roboto Condensed Light"/>
                <a:cs typeface="Roboto Condensed Light"/>
                <a:sym typeface="Roboto Condensed Light"/>
              </a:rPr>
              <a:t>, </a:t>
            </a:r>
            <a:r>
              <a:rPr lang="en">
                <a:solidFill>
                  <a:srgbClr val="000000"/>
                </a:solidFill>
                <a:latin typeface="Roboto Condensed"/>
                <a:ea typeface="Roboto Condensed"/>
                <a:cs typeface="Roboto Condensed"/>
                <a:sym typeface="Roboto Condensed"/>
              </a:rPr>
              <a:t>random 31%</a:t>
            </a:r>
            <a:endParaRPr>
              <a:solidFill>
                <a:srgbClr val="000000"/>
              </a:solidFill>
              <a:latin typeface="Roboto Condensed"/>
              <a:ea typeface="Roboto Condensed"/>
              <a:cs typeface="Roboto Condensed"/>
              <a:sym typeface="Roboto Condensed"/>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Performance increased substantially with extra training data</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Failure rate on grasping 30/120 objects was 17.5% after full training, 25.0% after training on half the data</a:t>
            </a:r>
            <a:endParaRPr>
              <a:solidFill>
                <a:srgbClr val="000000"/>
              </a:solidFill>
              <a:latin typeface="Roboto Condensed Light"/>
              <a:ea typeface="Roboto Condensed Light"/>
              <a:cs typeface="Roboto Condensed Light"/>
              <a:sym typeface="Roboto Condensed Light"/>
            </a:endParaRPr>
          </a:p>
        </p:txBody>
      </p:sp>
      <p:sp>
        <p:nvSpPr>
          <p:cNvPr id="1150" name="Google Shape;1150;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51" name="Google Shape;1151;p97"/>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152" name="Google Shape;1152;p97"/>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153" name="Google Shape;1153;p97"/>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154" name="Google Shape;1154;p97"/>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sp>
        <p:nvSpPr>
          <p:cNvPr id="1159" name="Google Shape;1159;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Video</a:t>
            </a:r>
            <a:endParaRPr>
              <a:solidFill>
                <a:srgbClr val="980000"/>
              </a:solidFill>
              <a:latin typeface="Roboto Condensed"/>
              <a:ea typeface="Roboto Condensed"/>
              <a:cs typeface="Roboto Condensed"/>
              <a:sym typeface="Roboto Condensed"/>
            </a:endParaRPr>
          </a:p>
        </p:txBody>
      </p:sp>
      <p:pic>
        <p:nvPicPr>
          <p:cNvPr descr="Video supplement to:&#10;&#10;Learning Hand-Eye Coordination for Robotic Grasping with Deep Learning and Large-Scale Data Collection&#10;&#10;Authors:&#10;Sergey Levine&#10;Peter Pastor&#10;Alex Krizhevsky&#10;Deirdre Quillen" id="1160" name="Google Shape;1160;p98" title="Learning Hand-Eye Coordination for Robotic Grasping">
            <a:hlinkClick r:id="rId3"/>
          </p:cNvPr>
          <p:cNvPicPr preferRelativeResize="0"/>
          <p:nvPr/>
        </p:nvPicPr>
        <p:blipFill>
          <a:blip r:embed="rId4">
            <a:alphaModFix/>
          </a:blip>
          <a:stretch>
            <a:fillRect/>
          </a:stretch>
        </p:blipFill>
        <p:spPr>
          <a:xfrm>
            <a:off x="2362013" y="1202712"/>
            <a:ext cx="4343774" cy="3257825"/>
          </a:xfrm>
          <a:prstGeom prst="rect">
            <a:avLst/>
          </a:prstGeom>
          <a:noFill/>
          <a:ln>
            <a:noFill/>
          </a:ln>
        </p:spPr>
      </p:pic>
      <p:sp>
        <p:nvSpPr>
          <p:cNvPr id="1161" name="Google Shape;1161;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62" name="Google Shape;1162;p98"/>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163" name="Google Shape;1163;p9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164" name="Google Shape;1164;p98"/>
          <p:cNvPicPr preferRelativeResize="0"/>
          <p:nvPr/>
        </p:nvPicPr>
        <p:blipFill>
          <a:blip r:embed="rId5">
            <a:alphaModFix/>
          </a:blip>
          <a:stretch>
            <a:fillRect/>
          </a:stretch>
        </p:blipFill>
        <p:spPr>
          <a:xfrm>
            <a:off x="235500" y="4678925"/>
            <a:ext cx="1077607" cy="393600"/>
          </a:xfrm>
          <a:prstGeom prst="rect">
            <a:avLst/>
          </a:prstGeom>
          <a:noFill/>
          <a:ln>
            <a:noFill/>
          </a:ln>
        </p:spPr>
      </p:pic>
      <p:sp>
        <p:nvSpPr>
          <p:cNvPr id="1165" name="Google Shape;1165;p98"/>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69" name="Shape 1169"/>
        <p:cNvGrpSpPr/>
        <p:nvPr/>
      </p:nvGrpSpPr>
      <p:grpSpPr>
        <a:xfrm>
          <a:off x="0" y="0"/>
          <a:ext cx="0" cy="0"/>
          <a:chOff x="0" y="0"/>
          <a:chExt cx="0" cy="0"/>
        </a:xfrm>
      </p:grpSpPr>
      <p:sp>
        <p:nvSpPr>
          <p:cNvPr id="1170" name="Google Shape;1170;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Novelty of These Results</a:t>
            </a:r>
            <a:endParaRPr>
              <a:solidFill>
                <a:srgbClr val="980000"/>
              </a:solidFill>
              <a:latin typeface="Roboto Condensed"/>
              <a:ea typeface="Roboto Condensed"/>
              <a:cs typeface="Roboto Condensed"/>
              <a:sym typeface="Roboto Condensed"/>
            </a:endParaRPr>
          </a:p>
        </p:txBody>
      </p:sp>
      <p:sp>
        <p:nvSpPr>
          <p:cNvPr id="1171" name="Google Shape;1171;p9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These results appeared in 2016</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First time continuous visual servoing with uncalibrated monocular cameras was used successfully for grasping</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Developed a novel CNN architecture that performed well on the task of predicting grasping success from a single camera image</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Gathered and published a data set of unprecedented size: 800,000 grasping attempts on a physical robot</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Typical real world data set sizes were e.g. 3D scans of 10,000 objects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Other large data sets were only developed on simulators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The authors achieved state of the art performance on the end task of gripping a diverse range of objects in a bin</a:t>
            </a:r>
            <a:endParaRPr>
              <a:solidFill>
                <a:srgbClr val="000000"/>
              </a:solidFill>
              <a:latin typeface="Roboto Condensed Light"/>
              <a:ea typeface="Roboto Condensed Light"/>
              <a:cs typeface="Roboto Condensed Light"/>
              <a:sym typeface="Roboto Condensed Light"/>
            </a:endParaRPr>
          </a:p>
        </p:txBody>
      </p:sp>
      <p:sp>
        <p:nvSpPr>
          <p:cNvPr id="1172" name="Google Shape;1172;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73" name="Google Shape;1173;p9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174" name="Google Shape;1174;p9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175" name="Google Shape;1175;p99"/>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176" name="Google Shape;1176;p99"/>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80" name="Shape 1180"/>
        <p:cNvGrpSpPr/>
        <p:nvPr/>
      </p:nvGrpSpPr>
      <p:grpSpPr>
        <a:xfrm>
          <a:off x="0" y="0"/>
          <a:ext cx="0" cy="0"/>
          <a:chOff x="0" y="0"/>
          <a:chExt cx="0" cy="0"/>
        </a:xfrm>
      </p:grpSpPr>
      <p:sp>
        <p:nvSpPr>
          <p:cNvPr id="1181" name="Google Shape;1181;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Testing Transfer Between Robots</a:t>
            </a:r>
            <a:endParaRPr>
              <a:solidFill>
                <a:srgbClr val="980000"/>
              </a:solidFill>
              <a:latin typeface="Roboto Condensed"/>
              <a:ea typeface="Roboto Condensed"/>
              <a:cs typeface="Roboto Condensed"/>
              <a:sym typeface="Roboto Condensed"/>
            </a:endParaRPr>
          </a:p>
        </p:txBody>
      </p:sp>
      <p:sp>
        <p:nvSpPr>
          <p:cNvPr id="1182" name="Google Shape;1182;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Evaluating whether grasping data collected by one type of robot could be used to improve the grasping proficiency of a different robot</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900,000 additional grasp attempts using a different robotic manipulator with a substantially larger variety of objects</a:t>
            </a:r>
            <a:endParaRPr>
              <a:solidFill>
                <a:srgbClr val="000000"/>
              </a:solidFill>
              <a:latin typeface="Roboto Condensed Light"/>
              <a:ea typeface="Roboto Condensed Light"/>
              <a:cs typeface="Roboto Condensed Light"/>
              <a:sym typeface="Roboto Condensed Light"/>
            </a:endParaRPr>
          </a:p>
          <a:p>
            <a:pPr indent="0" lvl="0" marL="0" rtl="0" algn="l">
              <a:spcBef>
                <a:spcPts val="1600"/>
              </a:spcBef>
              <a:spcAft>
                <a:spcPts val="1600"/>
              </a:spcAft>
              <a:buNone/>
            </a:pPr>
            <a:r>
              <a:t/>
            </a:r>
            <a:endParaRPr>
              <a:solidFill>
                <a:srgbClr val="000000"/>
              </a:solidFill>
              <a:latin typeface="Roboto Condensed Light"/>
              <a:ea typeface="Roboto Condensed Light"/>
              <a:cs typeface="Roboto Condensed Light"/>
              <a:sym typeface="Roboto Condensed Light"/>
            </a:endParaRPr>
          </a:p>
        </p:txBody>
      </p:sp>
      <p:sp>
        <p:nvSpPr>
          <p:cNvPr id="1183" name="Google Shape;1183;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84" name="Google Shape;1184;p100"/>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185" name="Google Shape;1185;p10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186" name="Google Shape;1186;p100"/>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187" name="Google Shape;1187;p100"/>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191" name="Shape 1191"/>
        <p:cNvGrpSpPr/>
        <p:nvPr/>
      </p:nvGrpSpPr>
      <p:grpSpPr>
        <a:xfrm>
          <a:off x="0" y="0"/>
          <a:ext cx="0" cy="0"/>
          <a:chOff x="0" y="0"/>
          <a:chExt cx="0" cy="0"/>
        </a:xfrm>
      </p:grpSpPr>
      <p:sp>
        <p:nvSpPr>
          <p:cNvPr id="1192" name="Google Shape;1192;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Hardware Setup of Transfer Testing</a:t>
            </a:r>
            <a:endParaRPr>
              <a:solidFill>
                <a:srgbClr val="980000"/>
              </a:solidFill>
              <a:latin typeface="Roboto Condensed"/>
              <a:ea typeface="Roboto Condensed"/>
              <a:cs typeface="Roboto Condensed"/>
              <a:sym typeface="Roboto Condensed"/>
            </a:endParaRPr>
          </a:p>
        </p:txBody>
      </p:sp>
      <p:sp>
        <p:nvSpPr>
          <p:cNvPr id="1193" name="Google Shape;1193;p10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t/>
            </a:r>
            <a:endParaRPr>
              <a:latin typeface="Roboto Condensed"/>
              <a:ea typeface="Roboto Condensed"/>
              <a:cs typeface="Roboto Condensed"/>
              <a:sym typeface="Roboto Condensed"/>
            </a:endParaRPr>
          </a:p>
        </p:txBody>
      </p:sp>
      <p:sp>
        <p:nvSpPr>
          <p:cNvPr id="1194" name="Google Shape;1194;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195" name="Google Shape;1195;p101"/>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196" name="Google Shape;1196;p10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197" name="Google Shape;1197;p101"/>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198" name="Google Shape;1198;p101"/>
          <p:cNvSpPr txBox="1"/>
          <p:nvPr/>
        </p:nvSpPr>
        <p:spPr>
          <a:xfrm>
            <a:off x="6290350" y="4678925"/>
            <a:ext cx="2541900" cy="433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en">
                <a:solidFill>
                  <a:srgbClr val="E6B8AF"/>
                </a:solidFill>
                <a:latin typeface="Roboto Condensed"/>
                <a:ea typeface="Roboto Condensed"/>
                <a:cs typeface="Roboto Condensed"/>
                <a:sym typeface="Roboto Condensed"/>
              </a:rPr>
              <a:t>Learning Hand-Eye Coordination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Robotic Manipulation in the Real World</a:t>
            </a:r>
            <a:endParaRPr>
              <a:solidFill>
                <a:srgbClr val="980000"/>
              </a:solidFill>
              <a:latin typeface="Roboto Condensed"/>
              <a:ea typeface="Roboto Condensed"/>
              <a:cs typeface="Roboto Condensed"/>
              <a:sym typeface="Roboto Condensed"/>
            </a:endParaRPr>
          </a:p>
        </p:txBody>
      </p:sp>
      <p:sp>
        <p:nvSpPr>
          <p:cNvPr id="133" name="Google Shape;133;p21"/>
          <p:cNvSpPr txBox="1"/>
          <p:nvPr>
            <p:ph idx="1" type="body"/>
          </p:nvPr>
        </p:nvSpPr>
        <p:spPr>
          <a:xfrm>
            <a:off x="311700" y="1152475"/>
            <a:ext cx="5825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Industrial robots have impressive achievements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But they are </a:t>
            </a:r>
            <a:r>
              <a:rPr b="1" lang="en">
                <a:solidFill>
                  <a:srgbClr val="D9D9D9"/>
                </a:solidFill>
                <a:latin typeface="Roboto Condensed"/>
                <a:ea typeface="Roboto Condensed"/>
                <a:cs typeface="Roboto Condensed"/>
                <a:sym typeface="Roboto Condensed"/>
              </a:rPr>
              <a:t>very specialized</a:t>
            </a:r>
            <a:r>
              <a:rPr lang="en">
                <a:solidFill>
                  <a:srgbClr val="D9D9D9"/>
                </a:solidFill>
                <a:latin typeface="Roboto Condensed Light"/>
                <a:ea typeface="Roboto Condensed Light"/>
                <a:cs typeface="Roboto Condensed Light"/>
                <a:sym typeface="Roboto Condensed Light"/>
              </a:rPr>
              <a:t> and work only in highly </a:t>
            </a:r>
            <a:r>
              <a:rPr b="1" lang="en">
                <a:solidFill>
                  <a:srgbClr val="D9D9D9"/>
                </a:solidFill>
                <a:latin typeface="Roboto Condensed"/>
                <a:ea typeface="Roboto Condensed"/>
                <a:cs typeface="Roboto Condensed"/>
                <a:sym typeface="Roboto Condensed"/>
              </a:rPr>
              <a:t>controlled</a:t>
            </a:r>
            <a:r>
              <a:rPr lang="en">
                <a:solidFill>
                  <a:srgbClr val="D9D9D9"/>
                </a:solidFill>
                <a:latin typeface="Roboto Condensed Light"/>
                <a:ea typeface="Roboto Condensed Light"/>
                <a:cs typeface="Roboto Condensed Light"/>
                <a:sym typeface="Roboto Condensed Light"/>
              </a:rPr>
              <a:t> environments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Humans can handle a far greater range of tasks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Applications: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Warehouse robots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Package delivery</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Hospitals:</a:t>
            </a:r>
            <a:r>
              <a:rPr lang="en">
                <a:solidFill>
                  <a:srgbClr val="D9D9D9"/>
                </a:solidFill>
                <a:latin typeface="Roboto Condensed Light"/>
                <a:ea typeface="Roboto Condensed Light"/>
                <a:cs typeface="Roboto Condensed Light"/>
                <a:sym typeface="Roboto Condensed Light"/>
              </a:rPr>
              <a:t> assisting nursing staff with bed linens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b="1" lang="en">
                <a:solidFill>
                  <a:srgbClr val="D9D9D9"/>
                </a:solidFill>
                <a:latin typeface="Roboto Condensed"/>
                <a:ea typeface="Roboto Condensed"/>
                <a:cs typeface="Roboto Condensed"/>
                <a:sym typeface="Roboto Condensed"/>
              </a:rPr>
              <a:t>Home:</a:t>
            </a:r>
            <a:r>
              <a:rPr lang="en">
                <a:solidFill>
                  <a:srgbClr val="D9D9D9"/>
                </a:solidFill>
                <a:latin typeface="Roboto Condensed Light"/>
                <a:ea typeface="Roboto Condensed Light"/>
                <a:cs typeface="Roboto Condensed Light"/>
                <a:sym typeface="Roboto Condensed Light"/>
              </a:rPr>
              <a:t> Roomba is the world’s top selling robot</a:t>
            </a:r>
            <a:endParaRPr>
              <a:solidFill>
                <a:srgbClr val="D9D9D9"/>
              </a:solidFill>
              <a:latin typeface="Roboto Condensed Light"/>
              <a:ea typeface="Roboto Condensed Light"/>
              <a:cs typeface="Roboto Condensed Light"/>
              <a:sym typeface="Roboto Condensed Light"/>
            </a:endParaRPr>
          </a:p>
        </p:txBody>
      </p:sp>
      <p:pic>
        <p:nvPicPr>
          <p:cNvPr id="134" name="Google Shape;134;p21"/>
          <p:cNvPicPr preferRelativeResize="0"/>
          <p:nvPr/>
        </p:nvPicPr>
        <p:blipFill>
          <a:blip r:embed="rId3">
            <a:alphaModFix/>
          </a:blip>
          <a:stretch>
            <a:fillRect/>
          </a:stretch>
        </p:blipFill>
        <p:spPr>
          <a:xfrm>
            <a:off x="6130500" y="1076275"/>
            <a:ext cx="2701800" cy="1677960"/>
          </a:xfrm>
          <a:prstGeom prst="rect">
            <a:avLst/>
          </a:prstGeom>
          <a:noFill/>
          <a:ln>
            <a:noFill/>
          </a:ln>
        </p:spPr>
      </p:pic>
      <p:pic>
        <p:nvPicPr>
          <p:cNvPr id="135" name="Google Shape;135;p21"/>
          <p:cNvPicPr preferRelativeResize="0"/>
          <p:nvPr/>
        </p:nvPicPr>
        <p:blipFill>
          <a:blip r:embed="rId4">
            <a:alphaModFix/>
          </a:blip>
          <a:stretch>
            <a:fillRect/>
          </a:stretch>
        </p:blipFill>
        <p:spPr>
          <a:xfrm>
            <a:off x="6130500" y="3019873"/>
            <a:ext cx="2701800" cy="1402858"/>
          </a:xfrm>
          <a:prstGeom prst="rect">
            <a:avLst/>
          </a:prstGeom>
          <a:noFill/>
          <a:ln>
            <a:noFill/>
          </a:ln>
        </p:spPr>
      </p:pic>
      <p:sp>
        <p:nvSpPr>
          <p:cNvPr id="136" name="Google Shape;136;p21"/>
          <p:cNvSpPr txBox="1"/>
          <p:nvPr/>
        </p:nvSpPr>
        <p:spPr>
          <a:xfrm>
            <a:off x="6138075" y="2712475"/>
            <a:ext cx="2701800" cy="2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Condensed Light"/>
                <a:ea typeface="Roboto Condensed Light"/>
                <a:cs typeface="Roboto Condensed Light"/>
                <a:sym typeface="Roboto Condensed Light"/>
              </a:rPr>
              <a:t>Industrial robots for automotive assembly</a:t>
            </a:r>
            <a:endParaRPr sz="900">
              <a:latin typeface="Roboto Condensed Light"/>
              <a:ea typeface="Roboto Condensed Light"/>
              <a:cs typeface="Roboto Condensed Light"/>
              <a:sym typeface="Roboto Condensed Light"/>
            </a:endParaRPr>
          </a:p>
        </p:txBody>
      </p:sp>
      <p:sp>
        <p:nvSpPr>
          <p:cNvPr id="137" name="Google Shape;137;p21"/>
          <p:cNvSpPr txBox="1"/>
          <p:nvPr/>
        </p:nvSpPr>
        <p:spPr>
          <a:xfrm>
            <a:off x="6138075" y="4388875"/>
            <a:ext cx="2701800" cy="21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Condensed Light"/>
                <a:ea typeface="Roboto Condensed Light"/>
                <a:cs typeface="Roboto Condensed Light"/>
                <a:sym typeface="Roboto Condensed Light"/>
              </a:rPr>
              <a:t>Warehouse robots for moving boxes onto pallets</a:t>
            </a:r>
            <a:endParaRPr sz="900">
              <a:latin typeface="Roboto Condensed Light"/>
              <a:ea typeface="Roboto Condensed Light"/>
              <a:cs typeface="Roboto Condensed Light"/>
              <a:sym typeface="Roboto Condensed Light"/>
            </a:endParaRPr>
          </a:p>
        </p:txBody>
      </p:sp>
      <p:sp>
        <p:nvSpPr>
          <p:cNvPr id="138" name="Google Shape;13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9" name="Google Shape;139;p21"/>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40" name="Google Shape;140;p2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41" name="Google Shape;141;p21"/>
          <p:cNvSpPr txBox="1"/>
          <p:nvPr/>
        </p:nvSpPr>
        <p:spPr>
          <a:xfrm>
            <a:off x="6757725" y="4678925"/>
            <a:ext cx="2131800" cy="43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solidFill>
                  <a:srgbClr val="E6B8AF"/>
                </a:solidFill>
                <a:latin typeface="Roboto Condensed"/>
                <a:ea typeface="Roboto Condensed"/>
                <a:cs typeface="Roboto Condensed"/>
                <a:sym typeface="Roboto Condensed"/>
              </a:rPr>
              <a:t>Background and Motivation</a:t>
            </a:r>
            <a:endParaRPr i="1">
              <a:solidFill>
                <a:srgbClr val="E6B8AF"/>
              </a:solidFill>
              <a:latin typeface="Roboto Condensed"/>
              <a:ea typeface="Roboto Condensed"/>
              <a:cs typeface="Roboto Condensed"/>
              <a:sym typeface="Roboto Condensed"/>
            </a:endParaRPr>
          </a:p>
        </p:txBody>
      </p:sp>
      <p:pic>
        <p:nvPicPr>
          <p:cNvPr descr="Image result for harvard seas" id="142" name="Google Shape;142;p21"/>
          <p:cNvPicPr preferRelativeResize="0"/>
          <p:nvPr/>
        </p:nvPicPr>
        <p:blipFill>
          <a:blip r:embed="rId5">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2" name="Shape 1202"/>
        <p:cNvGrpSpPr/>
        <p:nvPr/>
      </p:nvGrpSpPr>
      <p:grpSpPr>
        <a:xfrm>
          <a:off x="0" y="0"/>
          <a:ext cx="0" cy="0"/>
          <a:chOff x="0" y="0"/>
          <a:chExt cx="0" cy="0"/>
        </a:xfrm>
      </p:grpSpPr>
      <p:sp>
        <p:nvSpPr>
          <p:cNvPr id="1203" name="Google Shape;1203;p102"/>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Roboto Condensed Light"/>
                <a:ea typeface="Roboto Condensed Light"/>
                <a:cs typeface="Roboto Condensed Light"/>
                <a:sym typeface="Roboto Condensed Light"/>
              </a:rPr>
              <a:t>Learning Dexterous In-Hand Manipulation</a:t>
            </a:r>
            <a:endParaRPr>
              <a:latin typeface="Roboto Condensed Light"/>
              <a:ea typeface="Roboto Condensed Light"/>
              <a:cs typeface="Roboto Condensed Light"/>
              <a:sym typeface="Roboto Condensed Light"/>
            </a:endParaRPr>
          </a:p>
        </p:txBody>
      </p:sp>
      <p:sp>
        <p:nvSpPr>
          <p:cNvPr id="1204" name="Google Shape;1204;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8" name="Shape 1208"/>
        <p:cNvGrpSpPr/>
        <p:nvPr/>
      </p:nvGrpSpPr>
      <p:grpSpPr>
        <a:xfrm>
          <a:off x="0" y="0"/>
          <a:ext cx="0" cy="0"/>
          <a:chOff x="0" y="0"/>
          <a:chExt cx="0" cy="0"/>
        </a:xfrm>
      </p:grpSpPr>
      <p:sp>
        <p:nvSpPr>
          <p:cNvPr id="1209" name="Google Shape;1209;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Overview</a:t>
            </a:r>
            <a:endParaRPr>
              <a:solidFill>
                <a:srgbClr val="980000"/>
              </a:solidFill>
              <a:latin typeface="Roboto Condensed"/>
              <a:ea typeface="Roboto Condensed"/>
              <a:cs typeface="Roboto Condensed"/>
              <a:sym typeface="Roboto Condensed"/>
            </a:endParaRPr>
          </a:p>
        </p:txBody>
      </p:sp>
      <p:sp>
        <p:nvSpPr>
          <p:cNvPr id="1210" name="Google Shape;1210;p103"/>
          <p:cNvSpPr txBox="1"/>
          <p:nvPr>
            <p:ph idx="1" type="body"/>
          </p:nvPr>
        </p:nvSpPr>
        <p:spPr>
          <a:xfrm>
            <a:off x="311700" y="1152475"/>
            <a:ext cx="8520600" cy="241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Authors used RL to train a humanoid hand robot to manipulate a block</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Manipulation Task: reorient a block using ground truth from a mocap system or vision only</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Training was carried out in a simulated environment</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Fidelity of the simulation was only moderate</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To overcome the reality gap, authors used domain randomization technique</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Training one configuration took about 50 hours, equivalent to ~100 years experience!</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Policies learned on simulator were run on a real shadow hand robot</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While performance in real life wasn’t as strong as in the simulator, it was still state of the art</a:t>
            </a:r>
            <a:endParaRPr>
              <a:solidFill>
                <a:srgbClr val="D9D9D9"/>
              </a:solidFill>
              <a:latin typeface="Roboto Condensed Light"/>
              <a:ea typeface="Roboto Condensed Light"/>
              <a:cs typeface="Roboto Condensed Light"/>
              <a:sym typeface="Roboto Condensed Light"/>
            </a:endParaRPr>
          </a:p>
        </p:txBody>
      </p:sp>
      <p:pic>
        <p:nvPicPr>
          <p:cNvPr id="1211" name="Google Shape;1211;p103"/>
          <p:cNvPicPr preferRelativeResize="0"/>
          <p:nvPr/>
        </p:nvPicPr>
        <p:blipFill>
          <a:blip r:embed="rId3">
            <a:alphaModFix/>
          </a:blip>
          <a:stretch>
            <a:fillRect/>
          </a:stretch>
        </p:blipFill>
        <p:spPr>
          <a:xfrm>
            <a:off x="1625875" y="3468781"/>
            <a:ext cx="5444626" cy="1064969"/>
          </a:xfrm>
          <a:prstGeom prst="rect">
            <a:avLst/>
          </a:prstGeom>
          <a:noFill/>
          <a:ln>
            <a:noFill/>
          </a:ln>
        </p:spPr>
      </p:pic>
      <p:sp>
        <p:nvSpPr>
          <p:cNvPr id="1212" name="Google Shape;1212;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13" name="Google Shape;1213;p103"/>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214" name="Google Shape;1214;p103"/>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215" name="Google Shape;1215;p103"/>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pic>
        <p:nvPicPr>
          <p:cNvPr descr="Image result for harvard seas" id="1216" name="Google Shape;1216;p103"/>
          <p:cNvPicPr preferRelativeResize="0"/>
          <p:nvPr/>
        </p:nvPicPr>
        <p:blipFill>
          <a:blip r:embed="rId4">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Overview</a:t>
            </a:r>
            <a:endParaRPr>
              <a:solidFill>
                <a:srgbClr val="980000"/>
              </a:solidFill>
              <a:latin typeface="Roboto Condensed"/>
              <a:ea typeface="Roboto Condensed"/>
              <a:cs typeface="Roboto Condensed"/>
              <a:sym typeface="Roboto Condensed"/>
            </a:endParaRPr>
          </a:p>
        </p:txBody>
      </p:sp>
      <p:sp>
        <p:nvSpPr>
          <p:cNvPr id="1222" name="Google Shape;1222;p104"/>
          <p:cNvSpPr txBox="1"/>
          <p:nvPr>
            <p:ph idx="1" type="body"/>
          </p:nvPr>
        </p:nvSpPr>
        <p:spPr>
          <a:xfrm>
            <a:off x="311700" y="1152475"/>
            <a:ext cx="8520600" cy="241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Authors used RL to train a humanoid hand robot to manipulate a block</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Manipulation Task: reorient a block using ground truth from a mocap system or vision only</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Training was carried out in a simulated environment</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Fidelity of the simulation was only moderate</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To overcome the reality gap, authors used domain randomization technique</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Training one configuration took about 50 hours, equivalent to ~100 years experience!</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Policies learned on simulator were run on a real shadow hand robot</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While performance in real life wasn’t as strong as in the simulator, it was still state of the art</a:t>
            </a:r>
            <a:endParaRPr>
              <a:solidFill>
                <a:srgbClr val="D9D9D9"/>
              </a:solidFill>
              <a:latin typeface="Roboto Condensed Light"/>
              <a:ea typeface="Roboto Condensed Light"/>
              <a:cs typeface="Roboto Condensed Light"/>
              <a:sym typeface="Roboto Condensed Light"/>
            </a:endParaRPr>
          </a:p>
        </p:txBody>
      </p:sp>
      <p:pic>
        <p:nvPicPr>
          <p:cNvPr id="1223" name="Google Shape;1223;p104"/>
          <p:cNvPicPr preferRelativeResize="0"/>
          <p:nvPr/>
        </p:nvPicPr>
        <p:blipFill>
          <a:blip r:embed="rId3">
            <a:alphaModFix/>
          </a:blip>
          <a:stretch>
            <a:fillRect/>
          </a:stretch>
        </p:blipFill>
        <p:spPr>
          <a:xfrm>
            <a:off x="1625875" y="3468781"/>
            <a:ext cx="5444626" cy="1064969"/>
          </a:xfrm>
          <a:prstGeom prst="rect">
            <a:avLst/>
          </a:prstGeom>
          <a:noFill/>
          <a:ln>
            <a:noFill/>
          </a:ln>
        </p:spPr>
      </p:pic>
      <p:sp>
        <p:nvSpPr>
          <p:cNvPr id="1224" name="Google Shape;1224;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25" name="Google Shape;1225;p104"/>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226" name="Google Shape;1226;p104"/>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227" name="Google Shape;1227;p104"/>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a:t>
            </a:r>
            <a:r>
              <a:rPr i="1" lang="en">
                <a:solidFill>
                  <a:srgbClr val="E6B8AF"/>
                </a:solidFill>
                <a:latin typeface="Roboto Condensed"/>
                <a:ea typeface="Roboto Condensed"/>
                <a:cs typeface="Roboto Condensed"/>
                <a:sym typeface="Roboto Condensed"/>
              </a:rPr>
              <a:t>Dexterous</a:t>
            </a:r>
            <a:r>
              <a:rPr i="1" lang="en">
                <a:solidFill>
                  <a:srgbClr val="E6B8AF"/>
                </a:solidFill>
                <a:latin typeface="Roboto Condensed"/>
                <a:ea typeface="Roboto Condensed"/>
                <a:cs typeface="Roboto Condensed"/>
                <a:sym typeface="Roboto Condensed"/>
              </a:rPr>
              <a:t> In-Hand Manipulation</a:t>
            </a:r>
            <a:endParaRPr i="1">
              <a:solidFill>
                <a:srgbClr val="E6B8AF"/>
              </a:solidFill>
              <a:latin typeface="Roboto Condensed"/>
              <a:ea typeface="Roboto Condensed"/>
              <a:cs typeface="Roboto Condensed"/>
              <a:sym typeface="Roboto Condensed"/>
            </a:endParaRPr>
          </a:p>
        </p:txBody>
      </p:sp>
      <p:pic>
        <p:nvPicPr>
          <p:cNvPr descr="Image result for harvard seas" id="1228" name="Google Shape;1228;p104"/>
          <p:cNvPicPr preferRelativeResize="0"/>
          <p:nvPr/>
        </p:nvPicPr>
        <p:blipFill>
          <a:blip r:embed="rId4">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Overview</a:t>
            </a:r>
            <a:endParaRPr>
              <a:solidFill>
                <a:srgbClr val="980000"/>
              </a:solidFill>
              <a:latin typeface="Roboto Condensed"/>
              <a:ea typeface="Roboto Condensed"/>
              <a:cs typeface="Roboto Condensed"/>
              <a:sym typeface="Roboto Condensed"/>
            </a:endParaRPr>
          </a:p>
        </p:txBody>
      </p:sp>
      <p:sp>
        <p:nvSpPr>
          <p:cNvPr id="1234" name="Google Shape;1234;p105"/>
          <p:cNvSpPr txBox="1"/>
          <p:nvPr>
            <p:ph idx="1" type="body"/>
          </p:nvPr>
        </p:nvSpPr>
        <p:spPr>
          <a:xfrm>
            <a:off x="311700" y="1152475"/>
            <a:ext cx="8520600" cy="241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Authors used RL to train a humanoid hand robot to manipulate a block</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Manipulation Task: reorient a block using ground truth from a mocap system or vision only</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Training was carried out in a simulated environment</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Fidelity of the simulation was only moderate</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To overcome the reality gap, authors used domain randomization technique</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Training one configuration took about 50 hours, equivalent to ~100 years experience!</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Policies learned on simulator were run on a real shadow hand robot</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While performance in real life wasn’t as strong as in the simulator, it was still state of the art</a:t>
            </a:r>
            <a:endParaRPr>
              <a:solidFill>
                <a:srgbClr val="000000"/>
              </a:solidFill>
              <a:latin typeface="Roboto Condensed Light"/>
              <a:ea typeface="Roboto Condensed Light"/>
              <a:cs typeface="Roboto Condensed Light"/>
              <a:sym typeface="Roboto Condensed Light"/>
            </a:endParaRPr>
          </a:p>
        </p:txBody>
      </p:sp>
      <p:pic>
        <p:nvPicPr>
          <p:cNvPr id="1235" name="Google Shape;1235;p105"/>
          <p:cNvPicPr preferRelativeResize="0"/>
          <p:nvPr/>
        </p:nvPicPr>
        <p:blipFill>
          <a:blip r:embed="rId3">
            <a:alphaModFix/>
          </a:blip>
          <a:stretch>
            <a:fillRect/>
          </a:stretch>
        </p:blipFill>
        <p:spPr>
          <a:xfrm>
            <a:off x="1625875" y="3468781"/>
            <a:ext cx="5444626" cy="1064969"/>
          </a:xfrm>
          <a:prstGeom prst="rect">
            <a:avLst/>
          </a:prstGeom>
          <a:noFill/>
          <a:ln>
            <a:noFill/>
          </a:ln>
        </p:spPr>
      </p:pic>
      <p:sp>
        <p:nvSpPr>
          <p:cNvPr id="1236" name="Google Shape;1236;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37" name="Google Shape;1237;p105"/>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238" name="Google Shape;1238;p105"/>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sp>
        <p:nvSpPr>
          <p:cNvPr id="1239" name="Google Shape;1239;p105"/>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pic>
        <p:nvPicPr>
          <p:cNvPr descr="Image result for harvard seas" id="1240" name="Google Shape;1240;p105"/>
          <p:cNvPicPr preferRelativeResize="0"/>
          <p:nvPr/>
        </p:nvPicPr>
        <p:blipFill>
          <a:blip r:embed="rId4">
            <a:alphaModFix/>
          </a:blip>
          <a:stretch>
            <a:fillRect/>
          </a:stretch>
        </p:blipFill>
        <p:spPr>
          <a:xfrm>
            <a:off x="235500" y="4678925"/>
            <a:ext cx="1077607" cy="3936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Task Overview</a:t>
            </a:r>
            <a:endParaRPr>
              <a:solidFill>
                <a:srgbClr val="980000"/>
              </a:solidFill>
              <a:latin typeface="Roboto Condensed"/>
              <a:ea typeface="Roboto Condensed"/>
              <a:cs typeface="Roboto Condensed"/>
              <a:sym typeface="Roboto Condensed"/>
            </a:endParaRPr>
          </a:p>
        </p:txBody>
      </p:sp>
      <p:sp>
        <p:nvSpPr>
          <p:cNvPr id="1246" name="Google Shape;1246;p106"/>
          <p:cNvSpPr txBox="1"/>
          <p:nvPr>
            <p:ph idx="1" type="body"/>
          </p:nvPr>
        </p:nvSpPr>
        <p:spPr>
          <a:xfrm>
            <a:off x="311700" y="1152475"/>
            <a:ext cx="53691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Font typeface="Roboto Condensed Light"/>
              <a:buChar char="●"/>
            </a:pPr>
            <a:r>
              <a:rPr lang="en" sz="2400">
                <a:solidFill>
                  <a:srgbClr val="000000"/>
                </a:solidFill>
                <a:latin typeface="Roboto Condensed Light"/>
                <a:ea typeface="Roboto Condensed Light"/>
                <a:cs typeface="Roboto Condensed Light"/>
                <a:sym typeface="Roboto Condensed Light"/>
              </a:rPr>
              <a:t>Task: rotate a cubic block to the desired orientation without dropping it</a:t>
            </a:r>
            <a:endParaRPr sz="2400">
              <a:solidFill>
                <a:srgbClr val="000000"/>
              </a:solidFill>
              <a:latin typeface="Roboto Condensed Light"/>
              <a:ea typeface="Roboto Condensed Light"/>
              <a:cs typeface="Roboto Condensed Light"/>
              <a:sym typeface="Roboto Condensed Light"/>
            </a:endParaRPr>
          </a:p>
          <a:p>
            <a:pPr indent="-381000" lvl="0" marL="457200" rtl="0" algn="l">
              <a:spcBef>
                <a:spcPts val="0"/>
              </a:spcBef>
              <a:spcAft>
                <a:spcPts val="0"/>
              </a:spcAft>
              <a:buClr>
                <a:srgbClr val="000000"/>
              </a:buClr>
              <a:buSzPts val="2400"/>
              <a:buFont typeface="Roboto Condensed Light"/>
              <a:buChar char="●"/>
            </a:pPr>
            <a:r>
              <a:rPr lang="en" sz="2400">
                <a:solidFill>
                  <a:srgbClr val="000000"/>
                </a:solidFill>
                <a:latin typeface="Roboto Condensed Light"/>
                <a:ea typeface="Roboto Condensed Light"/>
                <a:cs typeface="Roboto Condensed Light"/>
                <a:sym typeface="Roboto Condensed Light"/>
              </a:rPr>
              <a:t>State data: hand and object positions</a:t>
            </a:r>
            <a:endParaRPr sz="2400">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“Ground Truth” from 16 PhaseSpace trackers (use LEDs on cube and fingertips)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Also estimated from cameras via separate vision model</a:t>
            </a:r>
            <a:endParaRPr>
              <a:solidFill>
                <a:srgbClr val="000000"/>
              </a:solidFill>
              <a:latin typeface="Roboto Condensed Light"/>
              <a:ea typeface="Roboto Condensed Light"/>
              <a:cs typeface="Roboto Condensed Light"/>
              <a:sym typeface="Roboto Condensed Light"/>
            </a:endParaRPr>
          </a:p>
        </p:txBody>
      </p:sp>
      <p:sp>
        <p:nvSpPr>
          <p:cNvPr id="1247" name="Google Shape;1247;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48" name="Google Shape;1248;p106"/>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249" name="Google Shape;1249;p106"/>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250" name="Google Shape;1250;p106"/>
          <p:cNvPicPr preferRelativeResize="0"/>
          <p:nvPr/>
        </p:nvPicPr>
        <p:blipFill>
          <a:blip r:embed="rId3">
            <a:alphaModFix/>
          </a:blip>
          <a:stretch>
            <a:fillRect/>
          </a:stretch>
        </p:blipFill>
        <p:spPr>
          <a:xfrm>
            <a:off x="235500" y="4678925"/>
            <a:ext cx="1077607" cy="393600"/>
          </a:xfrm>
          <a:prstGeom prst="rect">
            <a:avLst/>
          </a:prstGeom>
          <a:noFill/>
          <a:ln>
            <a:noFill/>
          </a:ln>
        </p:spPr>
      </p:pic>
      <p:sp>
        <p:nvSpPr>
          <p:cNvPr id="1251" name="Google Shape;1251;p106"/>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pic>
        <p:nvPicPr>
          <p:cNvPr id="1252" name="Google Shape;1252;p106"/>
          <p:cNvPicPr preferRelativeResize="0"/>
          <p:nvPr/>
        </p:nvPicPr>
        <p:blipFill>
          <a:blip r:embed="rId4">
            <a:alphaModFix/>
          </a:blip>
          <a:stretch>
            <a:fillRect/>
          </a:stretch>
        </p:blipFill>
        <p:spPr>
          <a:xfrm>
            <a:off x="5802850" y="1095375"/>
            <a:ext cx="3044125" cy="22881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6" name="Shape 1256"/>
        <p:cNvGrpSpPr/>
        <p:nvPr/>
      </p:nvGrpSpPr>
      <p:grpSpPr>
        <a:xfrm>
          <a:off x="0" y="0"/>
          <a:ext cx="0" cy="0"/>
          <a:chOff x="0" y="0"/>
          <a:chExt cx="0" cy="0"/>
        </a:xfrm>
      </p:grpSpPr>
      <p:sp>
        <p:nvSpPr>
          <p:cNvPr id="1257" name="Google Shape;1257;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Hardware Overview</a:t>
            </a:r>
            <a:endParaRPr>
              <a:solidFill>
                <a:srgbClr val="980000"/>
              </a:solidFill>
              <a:latin typeface="Roboto Condensed"/>
              <a:ea typeface="Roboto Condensed"/>
              <a:cs typeface="Roboto Condensed"/>
              <a:sym typeface="Roboto Condensed"/>
            </a:endParaRPr>
          </a:p>
        </p:txBody>
      </p:sp>
      <p:sp>
        <p:nvSpPr>
          <p:cNvPr id="1258" name="Google Shape;1258;p107"/>
          <p:cNvSpPr txBox="1"/>
          <p:nvPr>
            <p:ph idx="1" type="body"/>
          </p:nvPr>
        </p:nvSpPr>
        <p:spPr>
          <a:xfrm>
            <a:off x="311700" y="1152475"/>
            <a:ext cx="6637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Shadow Dexterous Hand robot</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Most advanced humanoid hand robot on the market, released 2005</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24 degrees of freedom; 20 controls with tendon pairs, DC motors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Hand includes tactile sensors, but these were NOT used!</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Cost is not public, discussion thread ~$100k in 2005</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Motion capture system: 16 PhaseSpace trackers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LED tags attached to 5 fingertips and block corners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3 cameras used for alternate vision based control</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Training hardware: insane computational resources!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 6144 CPU cores; est. cost ~$720k</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8 NVIDIA V100 GPU; est. cost $90k</a:t>
            </a:r>
            <a:endParaRPr>
              <a:solidFill>
                <a:srgbClr val="D9D9D9"/>
              </a:solidFill>
              <a:latin typeface="Roboto Condensed Light"/>
              <a:ea typeface="Roboto Condensed Light"/>
              <a:cs typeface="Roboto Condensed Light"/>
              <a:sym typeface="Roboto Condensed Light"/>
            </a:endParaRPr>
          </a:p>
        </p:txBody>
      </p:sp>
      <p:pic>
        <p:nvPicPr>
          <p:cNvPr id="1259" name="Google Shape;1259;p107"/>
          <p:cNvPicPr preferRelativeResize="0"/>
          <p:nvPr/>
        </p:nvPicPr>
        <p:blipFill>
          <a:blip r:embed="rId3">
            <a:alphaModFix/>
          </a:blip>
          <a:stretch>
            <a:fillRect/>
          </a:stretch>
        </p:blipFill>
        <p:spPr>
          <a:xfrm>
            <a:off x="6988800" y="1170125"/>
            <a:ext cx="1850401" cy="2614938"/>
          </a:xfrm>
          <a:prstGeom prst="rect">
            <a:avLst/>
          </a:prstGeom>
          <a:noFill/>
          <a:ln>
            <a:noFill/>
          </a:ln>
        </p:spPr>
      </p:pic>
      <p:sp>
        <p:nvSpPr>
          <p:cNvPr id="1260" name="Google Shape;1260;p107"/>
          <p:cNvSpPr txBox="1"/>
          <p:nvPr/>
        </p:nvSpPr>
        <p:spPr>
          <a:xfrm>
            <a:off x="7004925" y="3802825"/>
            <a:ext cx="1834200" cy="7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Condensed Light"/>
                <a:ea typeface="Roboto Condensed Light"/>
                <a:cs typeface="Roboto Condensed Light"/>
                <a:sym typeface="Roboto Condensed Light"/>
              </a:rPr>
              <a:t>Real World Environment: the “cage” houses 1 robot hand, 16 PhaseSpace tracking cameras, and 3 Basler RGB cameras.</a:t>
            </a:r>
            <a:endParaRPr sz="900">
              <a:latin typeface="Roboto Condensed Light"/>
              <a:ea typeface="Roboto Condensed Light"/>
              <a:cs typeface="Roboto Condensed Light"/>
              <a:sym typeface="Roboto Condensed Light"/>
            </a:endParaRPr>
          </a:p>
        </p:txBody>
      </p:sp>
      <p:sp>
        <p:nvSpPr>
          <p:cNvPr id="1261" name="Google Shape;1261;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62" name="Google Shape;1262;p107"/>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263" name="Google Shape;1263;p107"/>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264" name="Google Shape;1264;p107"/>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265" name="Google Shape;1265;p107"/>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9" name="Shape 1269"/>
        <p:cNvGrpSpPr/>
        <p:nvPr/>
      </p:nvGrpSpPr>
      <p:grpSpPr>
        <a:xfrm>
          <a:off x="0" y="0"/>
          <a:ext cx="0" cy="0"/>
          <a:chOff x="0" y="0"/>
          <a:chExt cx="0" cy="0"/>
        </a:xfrm>
      </p:grpSpPr>
      <p:sp>
        <p:nvSpPr>
          <p:cNvPr id="1270" name="Google Shape;1270;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Hardware Overview</a:t>
            </a:r>
            <a:endParaRPr>
              <a:solidFill>
                <a:srgbClr val="980000"/>
              </a:solidFill>
              <a:latin typeface="Roboto Condensed"/>
              <a:ea typeface="Roboto Condensed"/>
              <a:cs typeface="Roboto Condensed"/>
              <a:sym typeface="Roboto Condensed"/>
            </a:endParaRPr>
          </a:p>
        </p:txBody>
      </p:sp>
      <p:sp>
        <p:nvSpPr>
          <p:cNvPr id="1271" name="Google Shape;1271;p108"/>
          <p:cNvSpPr txBox="1"/>
          <p:nvPr>
            <p:ph idx="1" type="body"/>
          </p:nvPr>
        </p:nvSpPr>
        <p:spPr>
          <a:xfrm>
            <a:off x="311700" y="1152475"/>
            <a:ext cx="6637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Shadow Dexterous Hand robot</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Most advanced humanoid hand robot on the market, released 2005</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24 degrees of freedom; 20 controls with tendon pairs, DC motors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Hand includes tactile sensors, but these were NOT used!</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Cost is not public, discussion thread ~$100k in 2005</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Motion capture system: 16 PhaseSpace trackers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LED tags attached to 5 fingertips and block corners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3 cameras used for alternate vision based control</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Training hardware: insane computational resources!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 6144 CPU cores; est. cost ~$720k</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8 NVIDIA V100 GPU; est. cost $90k</a:t>
            </a:r>
            <a:endParaRPr>
              <a:solidFill>
                <a:srgbClr val="D9D9D9"/>
              </a:solidFill>
              <a:latin typeface="Roboto Condensed Light"/>
              <a:ea typeface="Roboto Condensed Light"/>
              <a:cs typeface="Roboto Condensed Light"/>
              <a:sym typeface="Roboto Condensed Light"/>
            </a:endParaRPr>
          </a:p>
        </p:txBody>
      </p:sp>
      <p:pic>
        <p:nvPicPr>
          <p:cNvPr id="1272" name="Google Shape;1272;p108"/>
          <p:cNvPicPr preferRelativeResize="0"/>
          <p:nvPr/>
        </p:nvPicPr>
        <p:blipFill>
          <a:blip r:embed="rId3">
            <a:alphaModFix/>
          </a:blip>
          <a:stretch>
            <a:fillRect/>
          </a:stretch>
        </p:blipFill>
        <p:spPr>
          <a:xfrm>
            <a:off x="6988800" y="1170125"/>
            <a:ext cx="1850401" cy="2614938"/>
          </a:xfrm>
          <a:prstGeom prst="rect">
            <a:avLst/>
          </a:prstGeom>
          <a:noFill/>
          <a:ln>
            <a:noFill/>
          </a:ln>
        </p:spPr>
      </p:pic>
      <p:sp>
        <p:nvSpPr>
          <p:cNvPr id="1273" name="Google Shape;1273;p108"/>
          <p:cNvSpPr txBox="1"/>
          <p:nvPr/>
        </p:nvSpPr>
        <p:spPr>
          <a:xfrm>
            <a:off x="7004925" y="3802825"/>
            <a:ext cx="1834200" cy="7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Condensed Light"/>
                <a:ea typeface="Roboto Condensed Light"/>
                <a:cs typeface="Roboto Condensed Light"/>
                <a:sym typeface="Roboto Condensed Light"/>
              </a:rPr>
              <a:t>Real World Environment: the “cage” houses 1 robot hand, 16 PhaseSpace tracking cameras, and 3 Basler RGB cameras.</a:t>
            </a:r>
            <a:endParaRPr sz="900">
              <a:latin typeface="Roboto Condensed Light"/>
              <a:ea typeface="Roboto Condensed Light"/>
              <a:cs typeface="Roboto Condensed Light"/>
              <a:sym typeface="Roboto Condensed Light"/>
            </a:endParaRPr>
          </a:p>
        </p:txBody>
      </p:sp>
      <p:sp>
        <p:nvSpPr>
          <p:cNvPr id="1274" name="Google Shape;1274;p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75" name="Google Shape;1275;p108"/>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276" name="Google Shape;1276;p108"/>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277" name="Google Shape;1277;p108"/>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278" name="Google Shape;1278;p108"/>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2" name="Shape 1282"/>
        <p:cNvGrpSpPr/>
        <p:nvPr/>
      </p:nvGrpSpPr>
      <p:grpSpPr>
        <a:xfrm>
          <a:off x="0" y="0"/>
          <a:ext cx="0" cy="0"/>
          <a:chOff x="0" y="0"/>
          <a:chExt cx="0" cy="0"/>
        </a:xfrm>
      </p:grpSpPr>
      <p:sp>
        <p:nvSpPr>
          <p:cNvPr id="1283" name="Google Shape;1283;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Hardware Overview</a:t>
            </a:r>
            <a:endParaRPr>
              <a:solidFill>
                <a:srgbClr val="980000"/>
              </a:solidFill>
              <a:latin typeface="Roboto Condensed"/>
              <a:ea typeface="Roboto Condensed"/>
              <a:cs typeface="Roboto Condensed"/>
              <a:sym typeface="Roboto Condensed"/>
            </a:endParaRPr>
          </a:p>
        </p:txBody>
      </p:sp>
      <p:sp>
        <p:nvSpPr>
          <p:cNvPr id="1284" name="Google Shape;1284;p109"/>
          <p:cNvSpPr txBox="1"/>
          <p:nvPr>
            <p:ph idx="1" type="body"/>
          </p:nvPr>
        </p:nvSpPr>
        <p:spPr>
          <a:xfrm>
            <a:off x="311700" y="1152475"/>
            <a:ext cx="66372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Shadow Dexterous Hand robot</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Most advanced humanoid hand robot on the market, released 2005</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24 degrees of freedom; 20 controls with tendon pairs, DC motors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Hand includes tactile sensors, but these were NOT used!</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Cost is not public, discussion thread ~$100k in 2005</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Motion capture system: 16 PhaseSpace trackers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LED tags attached to 5 fingertips and block corners</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3 cameras used for alternate vision based control</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Training hardware: insane computational resources!</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6144 CPU cores; est. cost ~$720k</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chemeClr val="dk1"/>
                </a:solidFill>
                <a:latin typeface="Roboto Condensed Light"/>
                <a:ea typeface="Roboto Condensed Light"/>
                <a:cs typeface="Roboto Condensed Light"/>
                <a:sym typeface="Roboto Condensed Light"/>
              </a:rPr>
              <a:t>8 NVIDIA V100 GPU; est. cost $90k</a:t>
            </a:r>
            <a:endParaRPr>
              <a:solidFill>
                <a:srgbClr val="000000"/>
              </a:solidFill>
              <a:latin typeface="Roboto Condensed Light"/>
              <a:ea typeface="Roboto Condensed Light"/>
              <a:cs typeface="Roboto Condensed Light"/>
              <a:sym typeface="Roboto Condensed Light"/>
            </a:endParaRPr>
          </a:p>
        </p:txBody>
      </p:sp>
      <p:pic>
        <p:nvPicPr>
          <p:cNvPr id="1285" name="Google Shape;1285;p109"/>
          <p:cNvPicPr preferRelativeResize="0"/>
          <p:nvPr/>
        </p:nvPicPr>
        <p:blipFill>
          <a:blip r:embed="rId3">
            <a:alphaModFix/>
          </a:blip>
          <a:stretch>
            <a:fillRect/>
          </a:stretch>
        </p:blipFill>
        <p:spPr>
          <a:xfrm>
            <a:off x="6988800" y="1170125"/>
            <a:ext cx="1850401" cy="2614938"/>
          </a:xfrm>
          <a:prstGeom prst="rect">
            <a:avLst/>
          </a:prstGeom>
          <a:noFill/>
          <a:ln>
            <a:noFill/>
          </a:ln>
        </p:spPr>
      </p:pic>
      <p:sp>
        <p:nvSpPr>
          <p:cNvPr id="1286" name="Google Shape;1286;p109"/>
          <p:cNvSpPr txBox="1"/>
          <p:nvPr/>
        </p:nvSpPr>
        <p:spPr>
          <a:xfrm>
            <a:off x="7004925" y="3802825"/>
            <a:ext cx="1834200" cy="7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Roboto Condensed Light"/>
                <a:ea typeface="Roboto Condensed Light"/>
                <a:cs typeface="Roboto Condensed Light"/>
                <a:sym typeface="Roboto Condensed Light"/>
              </a:rPr>
              <a:t>Real World Environment: the “cage” houses 1 robot hand, 16 PhaseSpace tracking cameras, and 3 Basler RGB cameras.</a:t>
            </a:r>
            <a:endParaRPr sz="900">
              <a:latin typeface="Roboto Condensed Light"/>
              <a:ea typeface="Roboto Condensed Light"/>
              <a:cs typeface="Roboto Condensed Light"/>
              <a:sym typeface="Roboto Condensed Light"/>
            </a:endParaRPr>
          </a:p>
        </p:txBody>
      </p:sp>
      <p:sp>
        <p:nvSpPr>
          <p:cNvPr id="1287" name="Google Shape;1287;p10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288" name="Google Shape;1288;p109"/>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289" name="Google Shape;1289;p109"/>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290" name="Google Shape;1290;p109"/>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291" name="Google Shape;1291;p109"/>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sp>
        <p:nvSpPr>
          <p:cNvPr id="1296" name="Google Shape;1296;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Simulation Overview</a:t>
            </a:r>
            <a:endParaRPr>
              <a:solidFill>
                <a:srgbClr val="980000"/>
              </a:solidFill>
              <a:latin typeface="Roboto Condensed"/>
              <a:ea typeface="Roboto Condensed"/>
              <a:cs typeface="Roboto Condensed"/>
              <a:sym typeface="Roboto Condensed"/>
            </a:endParaRPr>
          </a:p>
        </p:txBody>
      </p:sp>
      <p:sp>
        <p:nvSpPr>
          <p:cNvPr id="1297" name="Google Shape;1297;p110"/>
          <p:cNvSpPr txBox="1"/>
          <p:nvPr>
            <p:ph idx="1" type="body"/>
          </p:nvPr>
        </p:nvSpPr>
        <p:spPr>
          <a:xfrm>
            <a:off x="311700" y="1152475"/>
            <a:ext cx="6241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Simulation uses model of S.D.H. built in OpenAI Gym</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Physics engine provided by MuJoCo</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Tendons are ignored; simplified as a single torque</a:t>
            </a:r>
            <a:endParaRPr>
              <a:solidFill>
                <a:srgbClr val="D9D9D9"/>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D9D9D9"/>
              </a:buClr>
              <a:buSzPts val="1400"/>
              <a:buFont typeface="Roboto Condensed Light"/>
              <a:buChar char="○"/>
            </a:pPr>
            <a:r>
              <a:rPr lang="en">
                <a:solidFill>
                  <a:srgbClr val="D9D9D9"/>
                </a:solidFill>
                <a:latin typeface="Roboto Condensed Light"/>
                <a:ea typeface="Roboto Condensed Light"/>
                <a:cs typeface="Roboto Condensed Light"/>
                <a:sym typeface="Roboto Condensed Light"/>
              </a:rPr>
              <a:t>Rigid body simulator; doesn’t handle deformable or semi-rigid finger tips, which are critical for modeling contact points</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Scene rendering with Unity video game engine</a:t>
            </a:r>
            <a:endParaRPr>
              <a:solidFill>
                <a:srgbClr val="D9D9D9"/>
              </a:solidFill>
              <a:latin typeface="Roboto Condensed Light"/>
              <a:ea typeface="Roboto Condensed Light"/>
              <a:cs typeface="Roboto Condensed Light"/>
              <a:sym typeface="Roboto Condensed Light"/>
            </a:endParaRPr>
          </a:p>
        </p:txBody>
      </p:sp>
      <p:pic>
        <p:nvPicPr>
          <p:cNvPr id="1298" name="Google Shape;1298;p110"/>
          <p:cNvPicPr preferRelativeResize="0"/>
          <p:nvPr/>
        </p:nvPicPr>
        <p:blipFill>
          <a:blip r:embed="rId3">
            <a:alphaModFix/>
          </a:blip>
          <a:stretch>
            <a:fillRect/>
          </a:stretch>
        </p:blipFill>
        <p:spPr>
          <a:xfrm>
            <a:off x="6599027" y="1152475"/>
            <a:ext cx="2240175" cy="1646524"/>
          </a:xfrm>
          <a:prstGeom prst="rect">
            <a:avLst/>
          </a:prstGeom>
          <a:noFill/>
          <a:ln>
            <a:noFill/>
          </a:ln>
        </p:spPr>
      </p:pic>
      <p:sp>
        <p:nvSpPr>
          <p:cNvPr id="1299" name="Google Shape;1299;p110"/>
          <p:cNvSpPr txBox="1"/>
          <p:nvPr/>
        </p:nvSpPr>
        <p:spPr>
          <a:xfrm>
            <a:off x="6599100" y="2813875"/>
            <a:ext cx="22401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Condensed Light"/>
                <a:ea typeface="Roboto Condensed Light"/>
                <a:cs typeface="Roboto Condensed Light"/>
                <a:sym typeface="Roboto Condensed Light"/>
              </a:rPr>
              <a:t>Rendering of a simulated environment.</a:t>
            </a:r>
            <a:endParaRPr sz="900">
              <a:latin typeface="Roboto Condensed Light"/>
              <a:ea typeface="Roboto Condensed Light"/>
              <a:cs typeface="Roboto Condensed Light"/>
              <a:sym typeface="Roboto Condensed Light"/>
            </a:endParaRPr>
          </a:p>
        </p:txBody>
      </p:sp>
      <p:sp>
        <p:nvSpPr>
          <p:cNvPr id="1300" name="Google Shape;1300;p1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01" name="Google Shape;1301;p110"/>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302" name="Google Shape;1302;p110"/>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303" name="Google Shape;1303;p110"/>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304" name="Google Shape;1304;p110"/>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latin typeface="Roboto Condensed"/>
                <a:ea typeface="Roboto Condensed"/>
                <a:cs typeface="Roboto Condensed"/>
                <a:sym typeface="Roboto Condensed"/>
              </a:rPr>
              <a:t>Simulation Overview</a:t>
            </a:r>
            <a:endParaRPr>
              <a:solidFill>
                <a:srgbClr val="980000"/>
              </a:solidFill>
              <a:latin typeface="Roboto Condensed"/>
              <a:ea typeface="Roboto Condensed"/>
              <a:cs typeface="Roboto Condensed"/>
              <a:sym typeface="Roboto Condensed"/>
            </a:endParaRPr>
          </a:p>
        </p:txBody>
      </p:sp>
      <p:sp>
        <p:nvSpPr>
          <p:cNvPr id="1310" name="Google Shape;1310;p111"/>
          <p:cNvSpPr txBox="1"/>
          <p:nvPr>
            <p:ph idx="1" type="body"/>
          </p:nvPr>
        </p:nvSpPr>
        <p:spPr>
          <a:xfrm>
            <a:off x="311700" y="1152475"/>
            <a:ext cx="6241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Simulation uses model of S.D.H. built in OpenAI Gym</a:t>
            </a:r>
            <a:endParaRPr>
              <a:solidFill>
                <a:srgbClr val="D9D9D9"/>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000000"/>
              </a:buClr>
              <a:buSzPts val="1800"/>
              <a:buFont typeface="Roboto Condensed Light"/>
              <a:buChar char="●"/>
            </a:pPr>
            <a:r>
              <a:rPr lang="en">
                <a:solidFill>
                  <a:srgbClr val="000000"/>
                </a:solidFill>
                <a:latin typeface="Roboto Condensed Light"/>
                <a:ea typeface="Roboto Condensed Light"/>
                <a:cs typeface="Roboto Condensed Light"/>
                <a:sym typeface="Roboto Condensed Light"/>
              </a:rPr>
              <a:t>Physics engine provided by MuJoCo</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Tendons are ignored; simplified as a single torque</a:t>
            </a:r>
            <a:endParaRPr>
              <a:solidFill>
                <a:srgbClr val="000000"/>
              </a:solidFill>
              <a:latin typeface="Roboto Condensed Light"/>
              <a:ea typeface="Roboto Condensed Light"/>
              <a:cs typeface="Roboto Condensed Light"/>
              <a:sym typeface="Roboto Condensed Light"/>
            </a:endParaRPr>
          </a:p>
          <a:p>
            <a:pPr indent="-317500" lvl="1" marL="914400" rtl="0" algn="l">
              <a:spcBef>
                <a:spcPts val="0"/>
              </a:spcBef>
              <a:spcAft>
                <a:spcPts val="0"/>
              </a:spcAft>
              <a:buClr>
                <a:srgbClr val="000000"/>
              </a:buClr>
              <a:buSzPts val="1400"/>
              <a:buFont typeface="Roboto Condensed Light"/>
              <a:buChar char="○"/>
            </a:pPr>
            <a:r>
              <a:rPr lang="en">
                <a:solidFill>
                  <a:srgbClr val="000000"/>
                </a:solidFill>
                <a:latin typeface="Roboto Condensed Light"/>
                <a:ea typeface="Roboto Condensed Light"/>
                <a:cs typeface="Roboto Condensed Light"/>
                <a:sym typeface="Roboto Condensed Light"/>
              </a:rPr>
              <a:t>Rigid body simulator; doesn’t handle deformable or semi-rigid finger tips, which are critical for modeling contact points</a:t>
            </a:r>
            <a:endParaRPr>
              <a:solidFill>
                <a:srgbClr val="000000"/>
              </a:solidFill>
              <a:latin typeface="Roboto Condensed Light"/>
              <a:ea typeface="Roboto Condensed Light"/>
              <a:cs typeface="Roboto Condensed Light"/>
              <a:sym typeface="Roboto Condensed Light"/>
            </a:endParaRPr>
          </a:p>
          <a:p>
            <a:pPr indent="-342900" lvl="0" marL="457200" rtl="0" algn="l">
              <a:spcBef>
                <a:spcPts val="0"/>
              </a:spcBef>
              <a:spcAft>
                <a:spcPts val="0"/>
              </a:spcAft>
              <a:buClr>
                <a:srgbClr val="D9D9D9"/>
              </a:buClr>
              <a:buSzPts val="1800"/>
              <a:buFont typeface="Roboto Condensed Light"/>
              <a:buChar char="●"/>
            </a:pPr>
            <a:r>
              <a:rPr lang="en">
                <a:solidFill>
                  <a:srgbClr val="D9D9D9"/>
                </a:solidFill>
                <a:latin typeface="Roboto Condensed Light"/>
                <a:ea typeface="Roboto Condensed Light"/>
                <a:cs typeface="Roboto Condensed Light"/>
                <a:sym typeface="Roboto Condensed Light"/>
              </a:rPr>
              <a:t>Scene rendering with Unity video game engine</a:t>
            </a:r>
            <a:endParaRPr>
              <a:solidFill>
                <a:srgbClr val="D9D9D9"/>
              </a:solidFill>
              <a:latin typeface="Roboto Condensed Light"/>
              <a:ea typeface="Roboto Condensed Light"/>
              <a:cs typeface="Roboto Condensed Light"/>
              <a:sym typeface="Roboto Condensed Light"/>
            </a:endParaRPr>
          </a:p>
        </p:txBody>
      </p:sp>
      <p:pic>
        <p:nvPicPr>
          <p:cNvPr id="1311" name="Google Shape;1311;p111"/>
          <p:cNvPicPr preferRelativeResize="0"/>
          <p:nvPr/>
        </p:nvPicPr>
        <p:blipFill>
          <a:blip r:embed="rId3">
            <a:alphaModFix/>
          </a:blip>
          <a:stretch>
            <a:fillRect/>
          </a:stretch>
        </p:blipFill>
        <p:spPr>
          <a:xfrm>
            <a:off x="6599027" y="1152475"/>
            <a:ext cx="2240175" cy="1646524"/>
          </a:xfrm>
          <a:prstGeom prst="rect">
            <a:avLst/>
          </a:prstGeom>
          <a:noFill/>
          <a:ln>
            <a:noFill/>
          </a:ln>
        </p:spPr>
      </p:pic>
      <p:sp>
        <p:nvSpPr>
          <p:cNvPr id="1312" name="Google Shape;1312;p111"/>
          <p:cNvSpPr txBox="1"/>
          <p:nvPr/>
        </p:nvSpPr>
        <p:spPr>
          <a:xfrm>
            <a:off x="6599100" y="2813875"/>
            <a:ext cx="2240100" cy="30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Roboto Condensed Light"/>
                <a:ea typeface="Roboto Condensed Light"/>
                <a:cs typeface="Roboto Condensed Light"/>
                <a:sym typeface="Roboto Condensed Light"/>
              </a:rPr>
              <a:t>Rendering of a simulated environment.</a:t>
            </a:r>
            <a:endParaRPr sz="900">
              <a:latin typeface="Roboto Condensed Light"/>
              <a:ea typeface="Roboto Condensed Light"/>
              <a:cs typeface="Roboto Condensed Light"/>
              <a:sym typeface="Roboto Condensed Light"/>
            </a:endParaRPr>
          </a:p>
        </p:txBody>
      </p:sp>
      <p:sp>
        <p:nvSpPr>
          <p:cNvPr id="1313" name="Google Shape;1313;p1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cxnSp>
        <p:nvCxnSpPr>
          <p:cNvPr id="1314" name="Google Shape;1314;p111"/>
          <p:cNvCxnSpPr/>
          <p:nvPr/>
        </p:nvCxnSpPr>
        <p:spPr>
          <a:xfrm>
            <a:off x="406200" y="1000075"/>
            <a:ext cx="8426100" cy="21000"/>
          </a:xfrm>
          <a:prstGeom prst="straightConnector1">
            <a:avLst/>
          </a:prstGeom>
          <a:noFill/>
          <a:ln cap="flat" cmpd="sng" w="9525">
            <a:solidFill>
              <a:srgbClr val="980000"/>
            </a:solidFill>
            <a:prstDash val="solid"/>
            <a:round/>
            <a:headEnd len="med" w="med" type="none"/>
            <a:tailEnd len="med" w="med" type="none"/>
          </a:ln>
        </p:spPr>
      </p:cxnSp>
      <p:cxnSp>
        <p:nvCxnSpPr>
          <p:cNvPr id="1315" name="Google Shape;1315;p111"/>
          <p:cNvCxnSpPr/>
          <p:nvPr/>
        </p:nvCxnSpPr>
        <p:spPr>
          <a:xfrm>
            <a:off x="320850" y="4642175"/>
            <a:ext cx="8426100" cy="21000"/>
          </a:xfrm>
          <a:prstGeom prst="straightConnector1">
            <a:avLst/>
          </a:prstGeom>
          <a:noFill/>
          <a:ln cap="flat" cmpd="sng" w="9525">
            <a:solidFill>
              <a:srgbClr val="980000"/>
            </a:solidFill>
            <a:prstDash val="solid"/>
            <a:round/>
            <a:headEnd len="med" w="med" type="none"/>
            <a:tailEnd len="med" w="med" type="none"/>
          </a:ln>
        </p:spPr>
      </p:cxnSp>
      <p:pic>
        <p:nvPicPr>
          <p:cNvPr descr="Image result for harvard seas" id="1316" name="Google Shape;1316;p111"/>
          <p:cNvPicPr preferRelativeResize="0"/>
          <p:nvPr/>
        </p:nvPicPr>
        <p:blipFill>
          <a:blip r:embed="rId4">
            <a:alphaModFix/>
          </a:blip>
          <a:stretch>
            <a:fillRect/>
          </a:stretch>
        </p:blipFill>
        <p:spPr>
          <a:xfrm>
            <a:off x="235500" y="4678925"/>
            <a:ext cx="1077607" cy="393600"/>
          </a:xfrm>
          <a:prstGeom prst="rect">
            <a:avLst/>
          </a:prstGeom>
          <a:noFill/>
          <a:ln>
            <a:noFill/>
          </a:ln>
        </p:spPr>
      </p:pic>
      <p:sp>
        <p:nvSpPr>
          <p:cNvPr id="1317" name="Google Shape;1317;p111"/>
          <p:cNvSpPr txBox="1"/>
          <p:nvPr/>
        </p:nvSpPr>
        <p:spPr>
          <a:xfrm>
            <a:off x="5711150" y="4678925"/>
            <a:ext cx="3243600" cy="43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solidFill>
                  <a:srgbClr val="E6B8AF"/>
                </a:solidFill>
                <a:latin typeface="Roboto Condensed"/>
                <a:ea typeface="Roboto Condensed"/>
                <a:cs typeface="Roboto Condensed"/>
                <a:sym typeface="Roboto Condensed"/>
              </a:rPr>
              <a:t>Learning Dexterous In-Hand Manipulation</a:t>
            </a:r>
            <a:endParaRPr i="1">
              <a:solidFill>
                <a:srgbClr val="E6B8AF"/>
              </a:solidFill>
              <a:latin typeface="Roboto Condensed"/>
              <a:ea typeface="Roboto Condensed"/>
              <a:cs typeface="Roboto Condensed"/>
              <a:sym typeface="Roboto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